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4"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92" r:id="rId34"/>
    <p:sldId id="293" r:id="rId35"/>
    <p:sldId id="294" r:id="rId36"/>
    <p:sldId id="295" r:id="rId37"/>
    <p:sldId id="296" r:id="rId38"/>
    <p:sldId id="338" r:id="rId39"/>
    <p:sldId id="299" r:id="rId40"/>
    <p:sldId id="300" r:id="rId41"/>
    <p:sldId id="304" r:id="rId42"/>
    <p:sldId id="306" r:id="rId43"/>
    <p:sldId id="324" r:id="rId44"/>
    <p:sldId id="337" r:id="rId45"/>
  </p:sldIdLst>
  <p:sldSz cx="12858750" cy="723265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9.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s>
</file>

<file path=ppt/slides/_rels/slide10.xml.rels><?xml version="1.0" encoding="UTF-8" standalone="yes"?>
<Relationships xmlns="http://schemas.openxmlformats.org/package/2006/relationships"><Relationship Id="rId9" Type="http://schemas.openxmlformats.org/officeDocument/2006/relationships/image" Target="../media/image29.png"/><Relationship Id="rId8" Type="http://schemas.openxmlformats.org/officeDocument/2006/relationships/image" Target="../media/image28.png"/><Relationship Id="rId7" Type="http://schemas.openxmlformats.org/officeDocument/2006/relationships/image" Target="../media/image27.png"/><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3" Type="http://schemas.openxmlformats.org/officeDocument/2006/relationships/image" Target="../media/image23.png"/><Relationship Id="rId2" Type="http://schemas.openxmlformats.org/officeDocument/2006/relationships/image" Target="../media/image22.png"/><Relationship Id="rId10" Type="http://schemas.openxmlformats.org/officeDocument/2006/relationships/slideLayout" Target="../slideLayouts/slideLayout1.xml"/><Relationship Id="rId1"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0.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40.png"/><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slides/_rels/slide14.xml.rels><?xml version="1.0" encoding="UTF-8" standalone="yes"?>
<Relationships xmlns="http://schemas.openxmlformats.org/package/2006/relationships"><Relationship Id="rId9" Type="http://schemas.openxmlformats.org/officeDocument/2006/relationships/image" Target="../media/image49.png"/><Relationship Id="rId8" Type="http://schemas.openxmlformats.org/officeDocument/2006/relationships/image" Target="../media/image48.png"/><Relationship Id="rId7" Type="http://schemas.openxmlformats.org/officeDocument/2006/relationships/image" Target="../media/image47.png"/><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3" Type="http://schemas.openxmlformats.org/officeDocument/2006/relationships/image" Target="../media/image43.png"/><Relationship Id="rId2" Type="http://schemas.openxmlformats.org/officeDocument/2006/relationships/image" Target="../media/image42.png"/><Relationship Id="rId10" Type="http://schemas.openxmlformats.org/officeDocument/2006/relationships/slideLayout" Target="../slideLayouts/slideLayout1.xml"/><Relationship Id="rId1"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1.jpeg"/><Relationship Id="rId1" Type="http://schemas.openxmlformats.org/officeDocument/2006/relationships/image" Target="../media/image50.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55.jpeg"/><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image" Target="../media/image52.png"/></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image" Target="../media/image5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5.png"/><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image" Target="../media/image6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8.png"/><Relationship Id="rId1" Type="http://schemas.openxmlformats.org/officeDocument/2006/relationships/image" Target="../media/image67.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9.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1.jpeg"/><Relationship Id="rId1" Type="http://schemas.openxmlformats.org/officeDocument/2006/relationships/image" Target="../media/image70.png"/></Relationships>
</file>

<file path=ppt/slides/_rels/slide24.xml.rels><?xml version="1.0" encoding="UTF-8" standalone="yes"?>
<Relationships xmlns="http://schemas.openxmlformats.org/package/2006/relationships"><Relationship Id="rId9" Type="http://schemas.openxmlformats.org/officeDocument/2006/relationships/image" Target="../media/image80.png"/><Relationship Id="rId8" Type="http://schemas.openxmlformats.org/officeDocument/2006/relationships/image" Target="../media/image79.png"/><Relationship Id="rId7" Type="http://schemas.openxmlformats.org/officeDocument/2006/relationships/image" Target="../media/image78.png"/><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 Id="rId3" Type="http://schemas.openxmlformats.org/officeDocument/2006/relationships/image" Target="../media/image74.png"/><Relationship Id="rId2" Type="http://schemas.openxmlformats.org/officeDocument/2006/relationships/image" Target="../media/image73.png"/><Relationship Id="rId10" Type="http://schemas.openxmlformats.org/officeDocument/2006/relationships/slideLayout" Target="../slideLayouts/slideLayout1.xml"/><Relationship Id="rId1" Type="http://schemas.openxmlformats.org/officeDocument/2006/relationships/image" Target="../media/image72.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1.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3.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4.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5.jpeg"/></Relationships>
</file>

<file path=ppt/slides/_rels/slide31.xml.rels><?xml version="1.0" encoding="UTF-8" standalone="yes"?>
<Relationships xmlns="http://schemas.openxmlformats.org/package/2006/relationships"><Relationship Id="rId9" Type="http://schemas.openxmlformats.org/officeDocument/2006/relationships/image" Target="../media/image94.png"/><Relationship Id="rId8" Type="http://schemas.openxmlformats.org/officeDocument/2006/relationships/image" Target="../media/image93.png"/><Relationship Id="rId7" Type="http://schemas.openxmlformats.org/officeDocument/2006/relationships/image" Target="../media/image92.png"/><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 Id="rId3" Type="http://schemas.openxmlformats.org/officeDocument/2006/relationships/image" Target="../media/image88.png"/><Relationship Id="rId2" Type="http://schemas.openxmlformats.org/officeDocument/2006/relationships/image" Target="../media/image87.png"/><Relationship Id="rId10" Type="http://schemas.openxmlformats.org/officeDocument/2006/relationships/slideLayout" Target="../slideLayouts/slideLayout1.xml"/><Relationship Id="rId1" Type="http://schemas.openxmlformats.org/officeDocument/2006/relationships/image" Target="../media/image86.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2.pn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image" Target="../media/image95.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image" Target="../media/image98.png"/></Relationships>
</file>

<file path=ppt/slides/_rels/slide35.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image" Target="../media/image101.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08.png"/><Relationship Id="rId1" Type="http://schemas.openxmlformats.org/officeDocument/2006/relationships/image" Target="../media/image107.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10.png"/><Relationship Id="rId1" Type="http://schemas.openxmlformats.org/officeDocument/2006/relationships/image" Target="../media/image109.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11.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12.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14.png"/><Relationship Id="rId1" Type="http://schemas.openxmlformats.org/officeDocument/2006/relationships/image" Target="../media/image113.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16.png"/><Relationship Id="rId1" Type="http://schemas.openxmlformats.org/officeDocument/2006/relationships/image" Target="../media/image115.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17.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rect 2"/>
          <p:cNvSpPr/>
          <p:nvPr/>
        </p:nvSpPr>
        <p:spPr>
          <a:xfrm>
            <a:off x="-101600" y="0"/>
            <a:ext cx="12959715" cy="7536180"/>
          </a:xfrm>
          <a:prstGeom prst="rect">
            <a:avLst/>
          </a:prstGeom>
          <a:solidFill>
            <a:schemeClr val="accent5"/>
          </a:solidFill>
          <a:ln w="0" cap="flat">
            <a:noFill/>
            <a:prstDash val="solid"/>
            <a:miter lim="0"/>
          </a:ln>
        </p:spPr>
        <p:txBody>
          <a:bodyPr rtlCol="0"/>
          <a:lstStyle/>
          <a:p>
            <a:pPr algn="ctr"/>
            <a:endParaRPr lang="zh-CN" altLang="en-US"/>
          </a:p>
        </p:txBody>
      </p:sp>
      <p:sp>
        <p:nvSpPr>
          <p:cNvPr id="4" name="textbox 4"/>
          <p:cNvSpPr/>
          <p:nvPr/>
        </p:nvSpPr>
        <p:spPr>
          <a:xfrm>
            <a:off x="1651482" y="2094773"/>
            <a:ext cx="9843769" cy="3810000"/>
          </a:xfrm>
          <a:prstGeom prst="rect">
            <a:avLst/>
          </a:prstGeom>
          <a:noFill/>
          <a:ln w="0" cap="flat">
            <a:noFill/>
            <a:prstDash val="solid"/>
            <a:miter lim="0"/>
          </a:ln>
        </p:spPr>
        <p:txBody>
          <a:bodyPr vert="horz" wrap="square" lIns="0" tIns="0" rIns="0" bIns="0"/>
          <a:lstStyle/>
          <a:p>
            <a:pPr algn="l" rtl="0" eaLnBrk="0">
              <a:lnSpc>
                <a:spcPct val="97000"/>
              </a:lnSpc>
            </a:pPr>
            <a:endParaRPr sz="100" dirty="0">
              <a:latin typeface="Arial" panose="020B0604020202020204"/>
              <a:ea typeface="Arial" panose="020B0604020202020204"/>
              <a:cs typeface="Arial" panose="020B0604020202020204"/>
            </a:endParaRPr>
          </a:p>
          <a:p>
            <a:pPr marL="12700" algn="ctr" rtl="0" eaLnBrk="0">
              <a:lnSpc>
                <a:spcPct val="92000"/>
              </a:lnSpc>
            </a:pPr>
            <a:r>
              <a:rPr lang="zh-CN" sz="35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弘慧</a:t>
            </a:r>
            <a:r>
              <a:rPr sz="35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光伏电站创新纳米</a:t>
            </a:r>
            <a:r>
              <a:rPr sz="3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涂层技术解决方案</a:t>
            </a:r>
            <a:endParaRPr sz="3500" dirty="0">
              <a:latin typeface="微软雅黑" panose="020B0503020204020204" charset="-122"/>
              <a:ea typeface="微软雅黑" panose="020B0503020204020204" charset="-122"/>
              <a:cs typeface="微软雅黑" panose="020B0503020204020204" charset="-122"/>
            </a:endParaRPr>
          </a:p>
          <a:p>
            <a:pPr algn="ctr" rtl="0" eaLnBrk="0">
              <a:lnSpc>
                <a:spcPct val="101000"/>
              </a:lnSpc>
            </a:pPr>
            <a:endParaRPr sz="1000" dirty="0">
              <a:latin typeface="Arial" panose="020B0604020202020204"/>
              <a:ea typeface="Arial" panose="020B0604020202020204"/>
              <a:cs typeface="Arial" panose="020B0604020202020204"/>
            </a:endParaRPr>
          </a:p>
          <a:p>
            <a:pPr algn="ctr" rtl="0" eaLnBrk="0">
              <a:lnSpc>
                <a:spcPct val="101000"/>
              </a:lnSpc>
            </a:pPr>
            <a:endParaRPr sz="1000" dirty="0">
              <a:latin typeface="Arial" panose="020B0604020202020204"/>
              <a:ea typeface="Arial" panose="020B0604020202020204"/>
              <a:cs typeface="Arial" panose="020B0604020202020204"/>
            </a:endParaRPr>
          </a:p>
          <a:p>
            <a:pPr algn="ctr" rtl="0" eaLnBrk="0">
              <a:lnSpc>
                <a:spcPct val="101000"/>
              </a:lnSpc>
            </a:pPr>
            <a:endParaRPr sz="1000" dirty="0">
              <a:latin typeface="Arial" panose="020B0604020202020204"/>
              <a:ea typeface="Arial" panose="020B0604020202020204"/>
              <a:cs typeface="Arial" panose="020B0604020202020204"/>
            </a:endParaRPr>
          </a:p>
          <a:p>
            <a:pPr algn="ctr" rtl="0" eaLnBrk="0">
              <a:lnSpc>
                <a:spcPct val="101000"/>
              </a:lnSpc>
            </a:pPr>
            <a:endParaRPr sz="1000" dirty="0">
              <a:latin typeface="Arial" panose="020B0604020202020204"/>
              <a:ea typeface="Arial" panose="020B0604020202020204"/>
              <a:cs typeface="Arial" panose="020B0604020202020204"/>
            </a:endParaRPr>
          </a:p>
          <a:p>
            <a:pPr algn="ctr"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r" rtl="0" eaLnBrk="0">
              <a:lnSpc>
                <a:spcPct val="86000"/>
              </a:lnSpc>
              <a:spcBef>
                <a:spcPts val="690"/>
              </a:spcBef>
            </a:pPr>
            <a:r>
              <a:rPr lang="zh-CN" sz="23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弘慧（杭州）新能源</a:t>
            </a:r>
            <a:r>
              <a:rPr sz="23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科技</a:t>
            </a:r>
            <a:r>
              <a:rPr sz="23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有限公司</a:t>
            </a:r>
            <a:endParaRPr sz="2300" dirty="0">
              <a:latin typeface="微软雅黑" panose="020B0503020204020204" charset="-122"/>
              <a:ea typeface="微软雅黑" panose="020B0503020204020204" charset="-122"/>
              <a:cs typeface="微软雅黑" panose="020B0503020204020204" charset="-122"/>
            </a:endParaRPr>
          </a:p>
          <a:p>
            <a:pPr marL="8263890" algn="l" rtl="0" eaLnBrk="0">
              <a:lnSpc>
                <a:spcPts val="4615"/>
              </a:lnSpc>
            </a:pPr>
            <a:r>
              <a:rPr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202</a:t>
            </a:r>
            <a:r>
              <a:rPr lang="en-US"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4</a:t>
            </a:r>
            <a:r>
              <a:rPr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lang="en-US"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5</a:t>
            </a:r>
            <a:r>
              <a:rPr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lang="en-US"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6</a:t>
            </a:r>
            <a:endParaRPr lang="en-US"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endParaRPr>
          </a:p>
        </p:txBody>
      </p:sp>
      <p:pic>
        <p:nvPicPr>
          <p:cNvPr id="5" name="图片 4"/>
          <p:cNvPicPr>
            <a:picLocks noChangeAspect="1"/>
          </p:cNvPicPr>
          <p:nvPr/>
        </p:nvPicPr>
        <p:blipFill>
          <a:blip r:embed="rId1"/>
          <a:stretch>
            <a:fillRect/>
          </a:stretch>
        </p:blipFill>
        <p:spPr>
          <a:xfrm>
            <a:off x="5063490" y="2884805"/>
            <a:ext cx="2437765" cy="1766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 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sp>
        <p:nvSpPr>
          <p:cNvPr id="10" name="textbox 10"/>
          <p:cNvSpPr/>
          <p:nvPr/>
        </p:nvSpPr>
        <p:spPr>
          <a:xfrm>
            <a:off x="0" y="-635"/>
            <a:ext cx="4715510" cy="7233285"/>
          </a:xfrm>
          <a:prstGeom prst="rect">
            <a:avLst/>
          </a:prstGeom>
          <a:solidFill>
            <a:schemeClr val="accent5"/>
          </a:solidFill>
          <a:ln w="0" cap="flat">
            <a:noFill/>
            <a:prstDash val="solid"/>
            <a:miter lim="0"/>
          </a:ln>
        </p:spPr>
        <p:txBody>
          <a:bodyPr vert="horz" wrap="square" lIns="0" tIns="0" rIns="0" bIns="0"/>
          <a:lstStyle/>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marL="1661160" algn="l" rtl="0" eaLnBrk="0">
              <a:lnSpc>
                <a:spcPct val="83000"/>
              </a:lnSpc>
              <a:spcBef>
                <a:spcPts val="0"/>
              </a:spcBef>
            </a:pPr>
            <a:r>
              <a:rPr sz="6900" b="1" kern="0" spc="640" dirty="0">
                <a:solidFill>
                  <a:srgbClr val="FFFFFF">
                    <a:alpha val="100000"/>
                  </a:srgbClr>
                </a:solidFill>
                <a:latin typeface="微软雅黑" panose="020B0503020204020204" charset="-122"/>
                <a:ea typeface="微软雅黑" panose="020B0503020204020204" charset="-122"/>
                <a:cs typeface="微软雅黑" panose="020B0503020204020204" charset="-122"/>
              </a:rPr>
              <a:t>目录</a:t>
            </a:r>
            <a:endParaRPr sz="6900" dirty="0">
              <a:latin typeface="微软雅黑" panose="020B0503020204020204" charset="-122"/>
              <a:ea typeface="微软雅黑" panose="020B0503020204020204" charset="-122"/>
              <a:cs typeface="微软雅黑" panose="020B0503020204020204" charset="-122"/>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1605280" algn="l" rtl="0" eaLnBrk="0">
              <a:lnSpc>
                <a:spcPct val="75000"/>
              </a:lnSpc>
            </a:pPr>
            <a:r>
              <a:rPr sz="2700" b="1" kern="0" spc="50" dirty="0">
                <a:solidFill>
                  <a:srgbClr val="FFFFFF">
                    <a:alpha val="100000"/>
                  </a:srgbClr>
                </a:solidFill>
                <a:latin typeface="Arial" panose="020B0604020202020204"/>
                <a:ea typeface="Arial" panose="020B0604020202020204"/>
                <a:cs typeface="Arial" panose="020B0604020202020204"/>
              </a:rPr>
              <a:t>CONTENTS</a:t>
            </a:r>
            <a:endParaRPr sz="2700" dirty="0">
              <a:latin typeface="Arial" panose="020B0604020202020204"/>
              <a:ea typeface="Arial" panose="020B0604020202020204"/>
              <a:cs typeface="Arial" panose="020B0604020202020204"/>
            </a:endParaRPr>
          </a:p>
        </p:txBody>
      </p:sp>
      <p:sp>
        <p:nvSpPr>
          <p:cNvPr id="3" name="文本框 2"/>
          <p:cNvSpPr txBox="1"/>
          <p:nvPr/>
        </p:nvSpPr>
        <p:spPr>
          <a:xfrm>
            <a:off x="6247765" y="1713865"/>
            <a:ext cx="4988560" cy="3805555"/>
          </a:xfrm>
          <a:prstGeom prst="rect">
            <a:avLst/>
          </a:prstGeom>
          <a:noFill/>
        </p:spPr>
        <p:txBody>
          <a:bodyPr wrap="square" rtlCol="0">
            <a:noAutofit/>
          </a:bodyPr>
          <a:p>
            <a:pPr>
              <a:lnSpc>
                <a:spcPct val="190000"/>
              </a:lnSpc>
            </a:pPr>
            <a:r>
              <a:rPr lang="en-US" altLang="zh-CN" sz="2400" b="1">
                <a:solidFill>
                  <a:schemeClr val="bg1"/>
                </a:solidFill>
                <a:latin typeface="微软雅黑" panose="020B0503020204020204" charset="-122"/>
                <a:ea typeface="微软雅黑" panose="020B0503020204020204" charset="-122"/>
                <a:cs typeface="微软雅黑" panose="020B0503020204020204" charset="-122"/>
              </a:rPr>
              <a:t>1.</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光伏电站痛点</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endParaRPr>
          </a:p>
          <a:p>
            <a:pPr>
              <a:lnSpc>
                <a:spcPct val="190000"/>
              </a:lnSpc>
            </a:pPr>
            <a:r>
              <a:rPr lang="en-US" altLang="zh-CN" sz="2400" b="1">
                <a:solidFill>
                  <a:schemeClr val="bg1"/>
                </a:solidFill>
                <a:latin typeface="微软雅黑" panose="020B0503020204020204" charset="-122"/>
                <a:ea typeface="微软雅黑" panose="020B0503020204020204" charset="-122"/>
                <a:cs typeface="微软雅黑" panose="020B0503020204020204" charset="-122"/>
              </a:rPr>
              <a:t>2.</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创新纳米图层技术解决方案</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endParaRPr>
          </a:p>
          <a:p>
            <a:pPr>
              <a:lnSpc>
                <a:spcPct val="190000"/>
              </a:lnSpc>
            </a:pPr>
            <a:r>
              <a:rPr lang="en-US" altLang="zh-CN" sz="2400" b="1">
                <a:solidFill>
                  <a:schemeClr val="bg1"/>
                </a:solidFill>
                <a:latin typeface="微软雅黑" panose="020B0503020204020204" charset="-122"/>
                <a:ea typeface="微软雅黑" panose="020B0503020204020204" charset="-122"/>
                <a:cs typeface="微软雅黑" panose="020B0503020204020204" charset="-122"/>
              </a:rPr>
              <a:t>3</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纳米图层产品特性</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endParaRPr>
          </a:p>
          <a:p>
            <a:pPr>
              <a:lnSpc>
                <a:spcPct val="190000"/>
              </a:lnSpc>
            </a:pPr>
            <a:r>
              <a:rPr lang="en-US" altLang="zh-CN" sz="2400" b="1">
                <a:solidFill>
                  <a:schemeClr val="bg1"/>
                </a:solidFill>
                <a:latin typeface="微软雅黑" panose="020B0503020204020204" charset="-122"/>
                <a:ea typeface="微软雅黑" panose="020B0503020204020204" charset="-122"/>
                <a:cs typeface="微软雅黑" panose="020B0503020204020204" charset="-122"/>
              </a:rPr>
              <a:t>4.</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光伏电站施工案例</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endParaRPr>
          </a:p>
          <a:p>
            <a:pPr>
              <a:lnSpc>
                <a:spcPct val="190000"/>
              </a:lnSpc>
            </a:pPr>
            <a:r>
              <a:rPr lang="en-US" altLang="zh-CN" sz="2400" b="1">
                <a:solidFill>
                  <a:schemeClr val="bg1"/>
                </a:solidFill>
                <a:latin typeface="微软雅黑" panose="020B0503020204020204" charset="-122"/>
                <a:ea typeface="微软雅黑" panose="020B0503020204020204" charset="-122"/>
                <a:cs typeface="微软雅黑" panose="020B0503020204020204" charset="-122"/>
              </a:rPr>
              <a:t>5.</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关于弘慧新能源</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8" name="rect 2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30" name="picture 30"/>
          <p:cNvPicPr>
            <a:picLocks noChangeAspect="1"/>
          </p:cNvPicPr>
          <p:nvPr/>
        </p:nvPicPr>
        <p:blipFill>
          <a:blip r:embed="rId1"/>
          <a:stretch>
            <a:fillRect/>
          </a:stretch>
        </p:blipFill>
        <p:spPr>
          <a:xfrm rot="21600000">
            <a:off x="2581198" y="1784375"/>
            <a:ext cx="4064394" cy="2241169"/>
          </a:xfrm>
          <a:prstGeom prst="rect">
            <a:avLst/>
          </a:prstGeom>
        </p:spPr>
      </p:pic>
      <p:sp>
        <p:nvSpPr>
          <p:cNvPr id="34" name="textbox 34"/>
          <p:cNvSpPr/>
          <p:nvPr/>
        </p:nvSpPr>
        <p:spPr>
          <a:xfrm>
            <a:off x="3572471" y="2564764"/>
            <a:ext cx="3114039" cy="49085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7000"/>
              </a:lnSpc>
            </a:pPr>
            <a:r>
              <a:rPr sz="3500" b="1" kern="0" spc="40" dirty="0">
                <a:solidFill>
                  <a:srgbClr val="FFFFFF">
                    <a:alpha val="100000"/>
                  </a:srgbClr>
                </a:solidFill>
                <a:latin typeface="Arial" panose="020B0604020202020204"/>
                <a:ea typeface="Arial" panose="020B0604020202020204"/>
                <a:cs typeface="Arial" panose="020B0604020202020204"/>
              </a:rPr>
              <a:t>1.</a:t>
            </a:r>
            <a:r>
              <a:rPr sz="35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光伏电站痛点</a:t>
            </a:r>
            <a:endParaRPr sz="35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accent5">
            <a:alpha val="0"/>
          </a:schemeClr>
        </a:solidFill>
        <a:effectLst/>
      </p:bgPr>
    </p:bg>
    <p:spTree>
      <p:nvGrpSpPr>
        <p:cNvPr id="1" name=""/>
        <p:cNvGrpSpPr/>
        <p:nvPr/>
      </p:nvGrpSpPr>
      <p:grpSpPr>
        <a:xfrm>
          <a:off x="0" y="0"/>
          <a:ext cx="0" cy="0"/>
          <a:chOff x="0" y="0"/>
          <a:chExt cx="0" cy="0"/>
        </a:xfrm>
      </p:grpSpPr>
      <p:sp>
        <p:nvSpPr>
          <p:cNvPr id="36" name="rect 36"/>
          <p:cNvSpPr/>
          <p:nvPr/>
        </p:nvSpPr>
        <p:spPr>
          <a:xfrm>
            <a:off x="0" y="0"/>
            <a:ext cx="12858750" cy="7232650"/>
          </a:xfrm>
          <a:prstGeom prst="rect">
            <a:avLst/>
          </a:prstGeom>
          <a:solidFill>
            <a:schemeClr val="accent5"/>
          </a:solidFill>
          <a:ln w="0" cap="flat">
            <a:noFill/>
            <a:prstDash val="solid"/>
            <a:miter lim="0"/>
          </a:ln>
        </p:spPr>
        <p:txBody>
          <a:bodyPr rtlCol="0">
            <a:scene3d>
              <a:camera prst="orthographicFront"/>
              <a:lightRig rig="threePt" dir="t"/>
            </a:scene3d>
          </a:bodyPr>
          <a:lstStyle/>
          <a:p>
            <a:pPr algn="ctr"/>
            <a:endParaRPr lang="zh-CN" altLang="en-US">
              <a:ln w="6600">
                <a:solidFill>
                  <a:schemeClr val="accent2"/>
                </a:solidFill>
                <a:prstDash val="solid"/>
              </a:ln>
              <a:solidFill>
                <a:srgbClr val="FFFFFF"/>
              </a:solidFill>
              <a:effectLst>
                <a:outerShdw dist="38100" dir="2700000" algn="tl" rotWithShape="0">
                  <a:schemeClr val="accent2"/>
                </a:outerShdw>
              </a:effectLst>
            </a:endParaRPr>
          </a:p>
        </p:txBody>
      </p:sp>
      <p:graphicFrame>
        <p:nvGraphicFramePr>
          <p:cNvPr id="38" name="table 38"/>
          <p:cNvGraphicFramePr>
            <a:graphicFrameLocks noGrp="1"/>
          </p:cNvGraphicFramePr>
          <p:nvPr/>
        </p:nvGraphicFramePr>
        <p:xfrm>
          <a:off x="853439" y="2531046"/>
          <a:ext cx="6555105" cy="3625214"/>
        </p:xfrm>
        <a:graphic>
          <a:graphicData uri="http://schemas.openxmlformats.org/drawingml/2006/table">
            <a:tbl>
              <a:tblPr/>
              <a:tblGrid>
                <a:gridCol w="1506219"/>
                <a:gridCol w="2840989"/>
                <a:gridCol w="1017269"/>
                <a:gridCol w="1190625"/>
              </a:tblGrid>
              <a:tr h="582294">
                <a:tc gridSpan="2">
                  <a:txBody>
                    <a:bodyPr/>
                    <a:lstStyle/>
                    <a:p>
                      <a:pPr algn="l" rtl="0" eaLnBrk="0">
                        <a:lnSpc>
                          <a:spcPct val="130000"/>
                        </a:lnSpc>
                      </a:pPr>
                      <a:endParaRPr sz="1000" dirty="0">
                        <a:latin typeface="Arial" panose="020B0604020202020204"/>
                        <a:ea typeface="Arial" panose="020B0604020202020204"/>
                        <a:cs typeface="Arial" panose="020B0604020202020204"/>
                      </a:endParaRPr>
                    </a:p>
                    <a:p>
                      <a:pPr marL="556895" algn="l" rtl="0" eaLnBrk="0">
                        <a:lnSpc>
                          <a:spcPct val="88000"/>
                        </a:lnSpc>
                        <a:spcBef>
                          <a:spcPts val="0"/>
                        </a:spcBef>
                      </a:pPr>
                      <a:r>
                        <a:rPr sz="15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类别                  </a:t>
                      </a:r>
                      <a:r>
                        <a:rPr sz="15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特征</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F0A22E"/>
                      </a:solidFill>
                      <a:prstDash val="solid"/>
                      <a:round/>
                      <a:headEnd type="none" w="med" len="med"/>
                      <a:tailEnd type="none" w="med" len="med"/>
                    </a:lnL>
                    <a:lnR>
                      <a:noFill/>
                    </a:lnR>
                    <a:lnT w="6350" cap="flat" cmpd="sng" algn="ctr">
                      <a:solidFill>
                        <a:srgbClr val="F0A22E"/>
                      </a:solidFill>
                      <a:prstDash val="solid"/>
                      <a:round/>
                      <a:headEnd type="none" w="med" len="med"/>
                      <a:tailEnd type="none" w="med" len="med"/>
                    </a:lnT>
                    <a:lnB>
                      <a:noFill/>
                    </a:lnB>
                    <a:solidFill>
                      <a:srgbClr val="F0A22E"/>
                    </a:solidFill>
                  </a:tcPr>
                </a:tc>
                <a:tc hMerge="1">
                  <a:tcPr marL="0" marR="0" marT="0" marB="0" vert="horz">
                    <a:lnL w="6350" cap="flat" cmpd="sng" algn="ctr">
                      <a:solidFill>
                        <a:srgbClr val="F0A22E"/>
                      </a:solidFill>
                      <a:prstDash val="solid"/>
                      <a:round/>
                      <a:headEnd type="none" w="med" len="med"/>
                      <a:tailEnd type="none" w="med" len="med"/>
                    </a:lnL>
                    <a:lnR>
                      <a:noFill/>
                    </a:lnR>
                    <a:lnT w="6350" cap="flat" cmpd="sng" algn="ctr">
                      <a:solidFill>
                        <a:srgbClr val="F0A22E"/>
                      </a:solidFill>
                      <a:prstDash val="solid"/>
                      <a:round/>
                      <a:headEnd type="none" w="med" len="med"/>
                      <a:tailEnd type="none" w="med" len="med"/>
                    </a:lnT>
                    <a:lnB>
                      <a:noFill/>
                    </a:lnB>
                    <a:solidFill>
                      <a:srgbClr val="F0A22E"/>
                    </a:solidFill>
                  </a:tcPr>
                </a:tc>
                <a:tc>
                  <a:txBody>
                    <a:bodyPr/>
                    <a:lstStyle/>
                    <a:p>
                      <a:pPr algn="l" rtl="0" eaLnBrk="0">
                        <a:lnSpc>
                          <a:spcPct val="101000"/>
                        </a:lnSpc>
                      </a:pPr>
                      <a:endParaRPr sz="500" dirty="0">
                        <a:latin typeface="Arial" panose="020B0604020202020204"/>
                        <a:ea typeface="Arial" panose="020B0604020202020204"/>
                        <a:cs typeface="Arial" panose="020B0604020202020204"/>
                      </a:endParaRPr>
                    </a:p>
                    <a:p>
                      <a:pPr marL="308610" algn="l" rtl="0" eaLnBrk="0">
                        <a:lnSpc>
                          <a:spcPct val="84000"/>
                        </a:lnSpc>
                        <a:spcBef>
                          <a:spcPts val="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地理</a:t>
                      </a:r>
                      <a:endParaRPr sz="1500" dirty="0">
                        <a:latin typeface="微软雅黑" panose="020B0503020204020204" charset="-122"/>
                        <a:ea typeface="微软雅黑" panose="020B0503020204020204" charset="-122"/>
                        <a:cs typeface="微软雅黑" panose="020B0503020204020204" charset="-122"/>
                      </a:endParaRPr>
                    </a:p>
                    <a:p>
                      <a:pPr marL="308610" algn="l" rtl="0" eaLnBrk="0">
                        <a:lnSpc>
                          <a:spcPts val="1965"/>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位置</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a:noFill/>
                    </a:lnR>
                    <a:lnT w="6350" cap="flat" cmpd="sng" algn="ctr">
                      <a:solidFill>
                        <a:srgbClr val="F0A22E"/>
                      </a:solidFill>
                      <a:prstDash val="solid"/>
                      <a:round/>
                      <a:headEnd type="none" w="med" len="med"/>
                      <a:tailEnd type="none" w="med" len="med"/>
                    </a:lnT>
                    <a:lnB>
                      <a:noFill/>
                    </a:lnB>
                    <a:solidFill>
                      <a:srgbClr val="F0A22E"/>
                    </a:solidFill>
                  </a:tcPr>
                </a:tc>
                <a:tc>
                  <a:txBody>
                    <a:bodyPr/>
                    <a:lstStyle/>
                    <a:p>
                      <a:pPr algn="l" rtl="0" eaLnBrk="0">
                        <a:lnSpc>
                          <a:spcPct val="100000"/>
                        </a:lnSpc>
                      </a:pPr>
                      <a:endParaRPr sz="500" dirty="0">
                        <a:latin typeface="Arial" panose="020B0604020202020204"/>
                        <a:ea typeface="Arial" panose="020B0604020202020204"/>
                        <a:cs typeface="Arial" panose="020B0604020202020204"/>
                      </a:endParaRPr>
                    </a:p>
                    <a:p>
                      <a:pPr marL="291465" algn="l" rtl="0" eaLnBrk="0">
                        <a:lnSpc>
                          <a:spcPct val="87000"/>
                        </a:lnSpc>
                        <a:spcBef>
                          <a:spcPts val="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发电量</a:t>
                      </a:r>
                      <a:endParaRPr sz="1500" dirty="0">
                        <a:latin typeface="微软雅黑" panose="020B0503020204020204" charset="-122"/>
                        <a:ea typeface="微软雅黑" panose="020B0503020204020204" charset="-122"/>
                        <a:cs typeface="微软雅黑" panose="020B0503020204020204" charset="-122"/>
                      </a:endParaRPr>
                    </a:p>
                    <a:p>
                      <a:pPr marL="393065" algn="l" rtl="0" eaLnBrk="0">
                        <a:lnSpc>
                          <a:spcPts val="1920"/>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损失</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w="6350" cap="flat" cmpd="sng" algn="ctr">
                      <a:solidFill>
                        <a:srgbClr val="F0A22E"/>
                      </a:solidFill>
                      <a:prstDash val="solid"/>
                      <a:round/>
                      <a:headEnd type="none" w="med" len="med"/>
                      <a:tailEnd type="none" w="med" len="med"/>
                    </a:lnR>
                    <a:lnT w="6350" cap="flat" cmpd="sng" algn="ctr">
                      <a:solidFill>
                        <a:srgbClr val="F0A22E"/>
                      </a:solidFill>
                      <a:prstDash val="solid"/>
                      <a:round/>
                      <a:headEnd type="none" w="med" len="med"/>
                      <a:tailEnd type="none" w="med" len="med"/>
                    </a:lnT>
                    <a:lnB>
                      <a:noFill/>
                    </a:lnB>
                    <a:solidFill>
                      <a:srgbClr val="F0A22E"/>
                    </a:solidFill>
                  </a:tcPr>
                </a:tc>
              </a:tr>
              <a:tr h="793115">
                <a:tc>
                  <a:txBody>
                    <a:bodyPr/>
                    <a:lstStyle/>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7000"/>
                        </a:lnSpc>
                      </a:pPr>
                      <a:endParaRPr sz="1000" dirty="0">
                        <a:latin typeface="Arial" panose="020B0604020202020204"/>
                        <a:ea typeface="Arial" panose="020B0604020202020204"/>
                        <a:cs typeface="Arial" panose="020B0604020202020204"/>
                      </a:endParaRPr>
                    </a:p>
                    <a:p>
                      <a:pPr marL="351155" algn="l" rtl="0" eaLnBrk="0">
                        <a:lnSpc>
                          <a:spcPct val="88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湿热环境</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F0A22E"/>
                      </a:solidFill>
                      <a:prstDash val="solid"/>
                      <a:round/>
                      <a:headEnd type="none" w="med" len="med"/>
                      <a:tailEnd type="none" w="med" len="med"/>
                    </a:lnL>
                    <a:lnR w="12700" cap="flat" cmpd="sng" algn="ctr">
                      <a:solidFill>
                        <a:srgbClr val="D9D9D9"/>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tcPr>
                </a:tc>
                <a:tc>
                  <a:txBody>
                    <a:bodyPr/>
                    <a:lstStyle/>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marL="203835" algn="l" rtl="0" eaLnBrk="0">
                        <a:lnSpc>
                          <a:spcPct val="89000"/>
                        </a:lnSpc>
                        <a:spcBef>
                          <a:spcPts val="0"/>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全年高温、</a:t>
                      </a:r>
                      <a:r>
                        <a:rPr sz="1500" b="1" kern="0" spc="-2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高湿无风或少风</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tcPr>
                </a:tc>
                <a:tc>
                  <a:txBody>
                    <a:bodyPr/>
                    <a:lstStyle/>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7000"/>
                        </a:lnSpc>
                      </a:pPr>
                      <a:endParaRPr sz="1000" dirty="0">
                        <a:latin typeface="Arial" panose="020B0604020202020204"/>
                        <a:ea typeface="Arial" panose="020B0604020202020204"/>
                        <a:cs typeface="Arial" panose="020B0604020202020204"/>
                      </a:endParaRPr>
                    </a:p>
                    <a:p>
                      <a:pPr marL="308610" algn="l" rtl="0" eaLnBrk="0">
                        <a:lnSpc>
                          <a:spcPct val="88000"/>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海南</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tcPr>
                </a:tc>
                <a:tc>
                  <a:txBody>
                    <a:bodyPr/>
                    <a:lstStyle/>
                    <a:p>
                      <a:pPr algn="l" rtl="0" eaLnBrk="0">
                        <a:lnSpc>
                          <a:spcPct val="176000"/>
                        </a:lnSpc>
                      </a:pPr>
                      <a:endParaRPr sz="1000" dirty="0">
                        <a:latin typeface="Arial" panose="020B0604020202020204"/>
                        <a:ea typeface="Arial" panose="020B0604020202020204"/>
                        <a:cs typeface="Arial" panose="020B0604020202020204"/>
                      </a:endParaRPr>
                    </a:p>
                    <a:p>
                      <a:pPr marL="292735" algn="l" rtl="0" eaLnBrk="0">
                        <a:lnSpc>
                          <a:spcPct val="83000"/>
                        </a:lnSpc>
                        <a:spcBef>
                          <a:spcPts val="5"/>
                        </a:spcBef>
                      </a:pPr>
                      <a:r>
                        <a:rPr sz="2300" b="1" kern="0" spc="-20" dirty="0">
                          <a:solidFill>
                            <a:srgbClr val="FFFFFF">
                              <a:alpha val="100000"/>
                            </a:srgbClr>
                          </a:solidFill>
                          <a:latin typeface="Impact" panose="020B0806030902050204"/>
                          <a:ea typeface="Impact" panose="020B0806030902050204"/>
                          <a:cs typeface="Impact" panose="020B0806030902050204"/>
                        </a:rPr>
                        <a:t>1</a:t>
                      </a:r>
                      <a:r>
                        <a:rPr sz="2300" kern="0" spc="-20" dirty="0">
                          <a:solidFill>
                            <a:srgbClr val="FFFFFF">
                              <a:alpha val="100000"/>
                            </a:srgbClr>
                          </a:solidFill>
                          <a:latin typeface="Impact" panose="020B0806030902050204"/>
                          <a:ea typeface="Impact" panose="020B0806030902050204"/>
                          <a:cs typeface="Impact" panose="020B0806030902050204"/>
                        </a:rPr>
                        <a:t> </a:t>
                      </a:r>
                      <a:r>
                        <a:rPr sz="2300" b="1" kern="0" spc="-20" dirty="0">
                          <a:solidFill>
                            <a:srgbClr val="FFFFFF">
                              <a:alpha val="100000"/>
                            </a:srgbClr>
                          </a:solidFill>
                          <a:latin typeface="Impact" panose="020B0806030902050204"/>
                          <a:ea typeface="Impact" panose="020B0806030902050204"/>
                          <a:cs typeface="Impact" panose="020B0806030902050204"/>
                        </a:rPr>
                        <a:t>8</a:t>
                      </a:r>
                      <a:r>
                        <a:rPr sz="2300" kern="0" spc="-40" dirty="0">
                          <a:solidFill>
                            <a:srgbClr val="FFFFFF">
                              <a:alpha val="100000"/>
                            </a:srgbClr>
                          </a:solidFill>
                          <a:latin typeface="Impact" panose="020B0806030902050204"/>
                          <a:ea typeface="Impact" panose="020B0806030902050204"/>
                          <a:cs typeface="Impact" panose="020B0806030902050204"/>
                        </a:rPr>
                        <a:t> </a:t>
                      </a:r>
                      <a:r>
                        <a:rPr sz="2300" b="1" kern="0" spc="-20" dirty="0">
                          <a:solidFill>
                            <a:srgbClr val="FFFFFF">
                              <a:alpha val="100000"/>
                            </a:srgbClr>
                          </a:solidFill>
                          <a:latin typeface="Impact" panose="020B0806030902050204"/>
                          <a:ea typeface="Impact" panose="020B0806030902050204"/>
                          <a:cs typeface="Impact" panose="020B0806030902050204"/>
                        </a:rPr>
                        <a:t>%</a:t>
                      </a:r>
                      <a:endParaRPr sz="2300" dirty="0">
                        <a:latin typeface="Impact" panose="020B0806030902050204"/>
                        <a:ea typeface="Impact" panose="020B0806030902050204"/>
                        <a:cs typeface="Impact" panose="020B0806030902050204"/>
                      </a:endParaRPr>
                    </a:p>
                  </a:txBody>
                  <a:tcPr marL="0" marR="0" marT="0" marB="0" vert="horz">
                    <a:lnL w="12700" cap="flat" cmpd="sng" algn="ctr">
                      <a:solidFill>
                        <a:srgbClr val="D9D9D9"/>
                      </a:solidFill>
                      <a:prstDash val="solid"/>
                      <a:round/>
                      <a:headEnd type="none" w="med" len="med"/>
                      <a:tailEnd type="none" w="med" len="med"/>
                    </a:lnL>
                    <a:lnR w="6350" cap="flat" cmpd="sng" algn="ctr">
                      <a:solidFill>
                        <a:srgbClr val="F0A22E"/>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tcPr>
                </a:tc>
              </a:tr>
              <a:tr h="1119505">
                <a:tc>
                  <a:txBody>
                    <a:bodyPr/>
                    <a:lstStyle/>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marL="351790" algn="l" rtl="0" eaLnBrk="0">
                        <a:lnSpc>
                          <a:spcPct val="87000"/>
                        </a:lnSpc>
                        <a:spcBef>
                          <a:spcPts val="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干热沙尘</a:t>
                      </a:r>
                      <a:endParaRPr sz="1500" dirty="0">
                        <a:latin typeface="微软雅黑" panose="020B0503020204020204" charset="-122"/>
                        <a:ea typeface="微软雅黑" panose="020B0503020204020204" charset="-122"/>
                        <a:cs typeface="微软雅黑" panose="020B0503020204020204" charset="-122"/>
                      </a:endParaRPr>
                    </a:p>
                    <a:p>
                      <a:pPr marL="554355" algn="l" rtl="0" eaLnBrk="0">
                        <a:lnSpc>
                          <a:spcPts val="2495"/>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环境</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F0A22E"/>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1A3251"/>
                    </a:solidFill>
                  </a:tcPr>
                </a:tc>
                <a:tc>
                  <a:txBody>
                    <a:bodyPr/>
                    <a:lstStyle/>
                    <a:p>
                      <a:pPr algn="l" rtl="0" eaLnBrk="0">
                        <a:lnSpc>
                          <a:spcPct val="107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marL="203835" algn="l" rtl="0" eaLnBrk="0">
                        <a:lnSpc>
                          <a:spcPct val="88000"/>
                        </a:lnSpc>
                        <a:spcBef>
                          <a:spcPts val="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全年高温、</a:t>
                      </a:r>
                      <a:r>
                        <a:rPr sz="1500" b="1" kern="0" spc="-2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干燥无雨或少雨</a:t>
                      </a:r>
                      <a:endParaRPr sz="1500" dirty="0">
                        <a:latin typeface="微软雅黑" panose="020B0503020204020204" charset="-122"/>
                        <a:ea typeface="微软雅黑" panose="020B0503020204020204" charset="-122"/>
                        <a:cs typeface="微软雅黑" panose="020B0503020204020204" charset="-122"/>
                      </a:endParaRPr>
                    </a:p>
                    <a:p>
                      <a:pPr marL="814705" algn="l" rtl="0" eaLnBrk="0">
                        <a:lnSpc>
                          <a:spcPts val="2505"/>
                        </a:lnSpc>
                      </a:pP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少云、</a:t>
                      </a:r>
                      <a:r>
                        <a:rPr sz="1500" b="1" kern="0" spc="-2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多风沙</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1A3251"/>
                    </a:solidFill>
                  </a:tcPr>
                </a:tc>
                <a:tc>
                  <a:txBody>
                    <a:bodyPr/>
                    <a:lstStyle/>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7000"/>
                        </a:lnSpc>
                      </a:pPr>
                      <a:endParaRPr sz="1000" dirty="0">
                        <a:latin typeface="Arial" panose="020B0604020202020204"/>
                        <a:ea typeface="Arial" panose="020B0604020202020204"/>
                        <a:cs typeface="Arial" panose="020B0604020202020204"/>
                      </a:endParaRPr>
                    </a:p>
                    <a:p>
                      <a:pPr algn="l" rtl="0" eaLnBrk="0">
                        <a:lnSpc>
                          <a:spcPct val="107000"/>
                        </a:lnSpc>
                      </a:pPr>
                      <a:endParaRPr sz="1000" dirty="0">
                        <a:latin typeface="Arial" panose="020B0604020202020204"/>
                        <a:ea typeface="Arial" panose="020B0604020202020204"/>
                        <a:cs typeface="Arial" panose="020B0604020202020204"/>
                      </a:endParaRPr>
                    </a:p>
                    <a:p>
                      <a:pPr marL="306070" algn="l" rtl="0" eaLnBrk="0">
                        <a:lnSpc>
                          <a:spcPct val="88000"/>
                        </a:lnSpc>
                        <a:spcBef>
                          <a:spcPts val="5"/>
                        </a:spcBef>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新疆</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1A3251"/>
                    </a:solidFill>
                  </a:tcPr>
                </a:tc>
                <a:tc>
                  <a:txBody>
                    <a:bodyPr/>
                    <a:lstStyle/>
                    <a:p>
                      <a:pPr algn="l" rtl="0" eaLnBrk="0">
                        <a:lnSpc>
                          <a:spcPct val="141000"/>
                        </a:lnSpc>
                      </a:pPr>
                      <a:endParaRPr sz="1000" dirty="0">
                        <a:latin typeface="Arial" panose="020B0604020202020204"/>
                        <a:ea typeface="Arial" panose="020B0604020202020204"/>
                        <a:cs typeface="Arial" panose="020B0604020202020204"/>
                      </a:endParaRPr>
                    </a:p>
                    <a:p>
                      <a:pPr algn="l" rtl="0" eaLnBrk="0">
                        <a:lnSpc>
                          <a:spcPct val="142000"/>
                        </a:lnSpc>
                      </a:pPr>
                      <a:endParaRPr sz="1000" dirty="0">
                        <a:latin typeface="Arial" panose="020B0604020202020204"/>
                        <a:ea typeface="Arial" panose="020B0604020202020204"/>
                        <a:cs typeface="Arial" panose="020B0604020202020204"/>
                      </a:endParaRPr>
                    </a:p>
                    <a:p>
                      <a:pPr marL="338455" algn="l" rtl="0" eaLnBrk="0">
                        <a:lnSpc>
                          <a:spcPct val="83000"/>
                        </a:lnSpc>
                        <a:spcBef>
                          <a:spcPts val="5"/>
                        </a:spcBef>
                      </a:pPr>
                      <a:r>
                        <a:rPr sz="2300" b="1" kern="0" spc="-20" dirty="0">
                          <a:solidFill>
                            <a:srgbClr val="FFFFFF">
                              <a:alpha val="100000"/>
                            </a:srgbClr>
                          </a:solidFill>
                          <a:latin typeface="Impact" panose="020B0806030902050204"/>
                          <a:ea typeface="Impact" panose="020B0806030902050204"/>
                          <a:cs typeface="Impact" panose="020B0806030902050204"/>
                        </a:rPr>
                        <a:t>1</a:t>
                      </a:r>
                      <a:r>
                        <a:rPr sz="2300" kern="0" spc="-20" dirty="0">
                          <a:solidFill>
                            <a:srgbClr val="FFFFFF">
                              <a:alpha val="100000"/>
                            </a:srgbClr>
                          </a:solidFill>
                          <a:latin typeface="Impact" panose="020B0806030902050204"/>
                          <a:ea typeface="Impact" panose="020B0806030902050204"/>
                          <a:cs typeface="Impact" panose="020B0806030902050204"/>
                        </a:rPr>
                        <a:t> </a:t>
                      </a:r>
                      <a:r>
                        <a:rPr sz="2300" b="1" kern="0" spc="-20" dirty="0">
                          <a:solidFill>
                            <a:srgbClr val="FFFFFF">
                              <a:alpha val="100000"/>
                            </a:srgbClr>
                          </a:solidFill>
                          <a:latin typeface="Impact" panose="020B0806030902050204"/>
                          <a:ea typeface="Impact" panose="020B0806030902050204"/>
                          <a:cs typeface="Impact" panose="020B0806030902050204"/>
                        </a:rPr>
                        <a:t>5</a:t>
                      </a:r>
                      <a:r>
                        <a:rPr sz="2300" kern="0" spc="-40" dirty="0">
                          <a:solidFill>
                            <a:srgbClr val="FFFFFF">
                              <a:alpha val="100000"/>
                            </a:srgbClr>
                          </a:solidFill>
                          <a:latin typeface="Impact" panose="020B0806030902050204"/>
                          <a:ea typeface="Impact" panose="020B0806030902050204"/>
                          <a:cs typeface="Impact" panose="020B0806030902050204"/>
                        </a:rPr>
                        <a:t> </a:t>
                      </a:r>
                      <a:r>
                        <a:rPr sz="2300" b="1" kern="0" spc="-20" dirty="0">
                          <a:solidFill>
                            <a:srgbClr val="FFFFFF">
                              <a:alpha val="100000"/>
                            </a:srgbClr>
                          </a:solidFill>
                          <a:latin typeface="Impact" panose="020B0806030902050204"/>
                          <a:ea typeface="Impact" panose="020B0806030902050204"/>
                          <a:cs typeface="Impact" panose="020B0806030902050204"/>
                        </a:rPr>
                        <a:t>%</a:t>
                      </a:r>
                      <a:endParaRPr sz="2300" dirty="0">
                        <a:latin typeface="Impact" panose="020B0806030902050204"/>
                        <a:ea typeface="Impact" panose="020B0806030902050204"/>
                        <a:cs typeface="Impact" panose="020B0806030902050204"/>
                      </a:endParaRPr>
                    </a:p>
                  </a:txBody>
                  <a:tcPr marL="0" marR="0" marT="0" marB="0" vert="horz">
                    <a:lnL w="12700" cap="flat" cmpd="sng" algn="ctr">
                      <a:solidFill>
                        <a:srgbClr val="D9D9D9"/>
                      </a:solidFill>
                      <a:prstDash val="solid"/>
                      <a:round/>
                      <a:headEnd type="none" w="med" len="med"/>
                      <a:tailEnd type="none" w="med" len="med"/>
                    </a:lnL>
                    <a:lnR w="6350" cap="flat" cmpd="sng" algn="ctr">
                      <a:solidFill>
                        <a:srgbClr val="F0A22E"/>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solidFill>
                      <a:srgbClr val="1A3251"/>
                    </a:solidFill>
                  </a:tcPr>
                </a:tc>
              </a:tr>
              <a:tr h="1130300">
                <a:tc>
                  <a:txBody>
                    <a:bodyPr/>
                    <a:lstStyle/>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351155" algn="l" rtl="0" eaLnBrk="0">
                        <a:lnSpc>
                          <a:spcPct val="87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温和气侯</a:t>
                      </a:r>
                      <a:endParaRPr sz="1500" dirty="0">
                        <a:latin typeface="微软雅黑" panose="020B0503020204020204" charset="-122"/>
                        <a:ea typeface="微软雅黑" panose="020B0503020204020204" charset="-122"/>
                        <a:cs typeface="微软雅黑" panose="020B0503020204020204" charset="-122"/>
                      </a:endParaRPr>
                    </a:p>
                    <a:p>
                      <a:pPr marL="350520" algn="l" rtl="0" eaLnBrk="0">
                        <a:lnSpc>
                          <a:spcPts val="2505"/>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城市环境</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F0A22E"/>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F0A22E"/>
                      </a:solidFill>
                      <a:prstDash val="solid"/>
                      <a:round/>
                      <a:headEnd type="none" w="med" len="med"/>
                      <a:tailEnd type="none" w="med" len="med"/>
                    </a:lnB>
                  </a:tcPr>
                </a:tc>
                <a:tc>
                  <a:txBody>
                    <a:bodyPr/>
                    <a:lstStyle/>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marL="102235" algn="l" rtl="0" eaLnBrk="0">
                        <a:lnSpc>
                          <a:spcPct val="88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春季干旱多风、</a:t>
                      </a:r>
                      <a:r>
                        <a:rPr sz="1500" b="1" kern="0" spc="-3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夏季</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炎热多雨</a:t>
                      </a:r>
                      <a:endParaRPr sz="1500" dirty="0">
                        <a:latin typeface="微软雅黑" panose="020B0503020204020204" charset="-122"/>
                        <a:ea typeface="微软雅黑" panose="020B0503020204020204" charset="-122"/>
                        <a:cs typeface="微软雅黑" panose="020B0503020204020204" charset="-122"/>
                      </a:endParaRPr>
                    </a:p>
                    <a:p>
                      <a:pPr marL="305435" algn="l" rtl="0" eaLnBrk="0">
                        <a:lnSpc>
                          <a:spcPts val="2495"/>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秋季凉爽、</a:t>
                      </a:r>
                      <a:r>
                        <a:rPr sz="15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冬季寒冷干燥</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F0A22E"/>
                      </a:solidFill>
                      <a:prstDash val="solid"/>
                      <a:round/>
                      <a:headEnd type="none" w="med" len="med"/>
                      <a:tailEnd type="none" w="med" len="med"/>
                    </a:lnB>
                  </a:tcPr>
                </a:tc>
                <a:tc>
                  <a:txBody>
                    <a:bodyPr/>
                    <a:lstStyle/>
                    <a:p>
                      <a:pPr algn="l" rtl="0" eaLnBrk="0">
                        <a:lnSpc>
                          <a:spcPct val="107000"/>
                        </a:lnSpc>
                      </a:pPr>
                      <a:endParaRPr sz="1000" dirty="0">
                        <a:latin typeface="Arial" panose="020B0604020202020204"/>
                        <a:ea typeface="Arial" panose="020B0604020202020204"/>
                        <a:cs typeface="Arial" panose="020B0604020202020204"/>
                      </a:endParaRPr>
                    </a:p>
                    <a:p>
                      <a:pPr algn="l" rtl="0" eaLnBrk="0">
                        <a:lnSpc>
                          <a:spcPct val="107000"/>
                        </a:lnSpc>
                      </a:pPr>
                      <a:endParaRPr sz="1000" dirty="0">
                        <a:latin typeface="Arial" panose="020B0604020202020204"/>
                        <a:ea typeface="Arial" panose="020B0604020202020204"/>
                        <a:cs typeface="Arial" panose="020B0604020202020204"/>
                      </a:endParaRPr>
                    </a:p>
                    <a:p>
                      <a:pPr algn="l" rtl="0" eaLnBrk="0">
                        <a:lnSpc>
                          <a:spcPct val="107000"/>
                        </a:lnSpc>
                      </a:pPr>
                      <a:endParaRPr sz="1000" dirty="0">
                        <a:latin typeface="Arial" panose="020B0604020202020204"/>
                        <a:ea typeface="Arial" panose="020B0604020202020204"/>
                        <a:cs typeface="Arial" panose="020B0604020202020204"/>
                      </a:endParaRPr>
                    </a:p>
                    <a:p>
                      <a:pPr marL="308610" algn="l" rtl="0" eaLnBrk="0">
                        <a:lnSpc>
                          <a:spcPct val="88000"/>
                        </a:lnSpc>
                        <a:spcBef>
                          <a:spcPts val="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北京</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F0A22E"/>
                      </a:solidFill>
                      <a:prstDash val="solid"/>
                      <a:round/>
                      <a:headEnd type="none" w="med" len="med"/>
                      <a:tailEnd type="none" w="med" len="med"/>
                    </a:lnB>
                  </a:tcPr>
                </a:tc>
                <a:tc>
                  <a:txBody>
                    <a:bodyPr/>
                    <a:lstStyle/>
                    <a:p>
                      <a:pPr algn="l" rtl="0" eaLnBrk="0">
                        <a:lnSpc>
                          <a:spcPct val="142000"/>
                        </a:lnSpc>
                      </a:pPr>
                      <a:endParaRPr sz="1000" dirty="0">
                        <a:latin typeface="Arial" panose="020B0604020202020204"/>
                        <a:ea typeface="Arial" panose="020B0604020202020204"/>
                        <a:cs typeface="Arial" panose="020B0604020202020204"/>
                      </a:endParaRPr>
                    </a:p>
                    <a:p>
                      <a:pPr algn="l" rtl="0" eaLnBrk="0">
                        <a:lnSpc>
                          <a:spcPct val="142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338455" algn="l" rtl="0" eaLnBrk="0">
                        <a:lnSpc>
                          <a:spcPct val="83000"/>
                        </a:lnSpc>
                      </a:pPr>
                      <a:r>
                        <a:rPr sz="2300" b="1" kern="0" spc="-20" dirty="0">
                          <a:solidFill>
                            <a:srgbClr val="FFFFFF">
                              <a:alpha val="100000"/>
                            </a:srgbClr>
                          </a:solidFill>
                          <a:latin typeface="Impact" panose="020B0806030902050204"/>
                          <a:ea typeface="Impact" panose="020B0806030902050204"/>
                          <a:cs typeface="Impact" panose="020B0806030902050204"/>
                        </a:rPr>
                        <a:t>1</a:t>
                      </a:r>
                      <a:r>
                        <a:rPr sz="2300" kern="0" spc="-20" dirty="0">
                          <a:solidFill>
                            <a:srgbClr val="FFFFFF">
                              <a:alpha val="100000"/>
                            </a:srgbClr>
                          </a:solidFill>
                          <a:latin typeface="Impact" panose="020B0806030902050204"/>
                          <a:ea typeface="Impact" panose="020B0806030902050204"/>
                          <a:cs typeface="Impact" panose="020B0806030902050204"/>
                        </a:rPr>
                        <a:t> </a:t>
                      </a:r>
                      <a:r>
                        <a:rPr sz="2300" b="1" kern="0" spc="-20" dirty="0">
                          <a:solidFill>
                            <a:srgbClr val="FFFFFF">
                              <a:alpha val="100000"/>
                            </a:srgbClr>
                          </a:solidFill>
                          <a:latin typeface="Impact" panose="020B0806030902050204"/>
                          <a:ea typeface="Impact" panose="020B0806030902050204"/>
                          <a:cs typeface="Impact" panose="020B0806030902050204"/>
                        </a:rPr>
                        <a:t>0</a:t>
                      </a:r>
                      <a:r>
                        <a:rPr sz="2300" kern="0" spc="-50" dirty="0">
                          <a:solidFill>
                            <a:srgbClr val="FFFFFF">
                              <a:alpha val="100000"/>
                            </a:srgbClr>
                          </a:solidFill>
                          <a:latin typeface="Impact" panose="020B0806030902050204"/>
                          <a:ea typeface="Impact" panose="020B0806030902050204"/>
                          <a:cs typeface="Impact" panose="020B0806030902050204"/>
                        </a:rPr>
                        <a:t> </a:t>
                      </a:r>
                      <a:r>
                        <a:rPr sz="2300" b="1" kern="0" spc="-20" dirty="0">
                          <a:solidFill>
                            <a:srgbClr val="FFFFFF">
                              <a:alpha val="100000"/>
                            </a:srgbClr>
                          </a:solidFill>
                          <a:latin typeface="Impact" panose="020B0806030902050204"/>
                          <a:ea typeface="Impact" panose="020B0806030902050204"/>
                          <a:cs typeface="Impact" panose="020B0806030902050204"/>
                        </a:rPr>
                        <a:t>%</a:t>
                      </a:r>
                      <a:endParaRPr sz="2300" dirty="0">
                        <a:latin typeface="Impact" panose="020B0806030902050204"/>
                        <a:ea typeface="Impact" panose="020B0806030902050204"/>
                        <a:cs typeface="Impact" panose="020B0806030902050204"/>
                      </a:endParaRPr>
                    </a:p>
                  </a:txBody>
                  <a:tcPr marL="0" marR="0" marT="0" marB="0" vert="horz">
                    <a:lnL w="12700" cap="flat" cmpd="sng" algn="ctr">
                      <a:solidFill>
                        <a:srgbClr val="D9D9D9"/>
                      </a:solidFill>
                      <a:prstDash val="solid"/>
                      <a:round/>
                      <a:headEnd type="none" w="med" len="med"/>
                      <a:tailEnd type="none" w="med" len="med"/>
                    </a:lnL>
                    <a:lnR w="6350" cap="flat" cmpd="sng" algn="ctr">
                      <a:solidFill>
                        <a:srgbClr val="F0A22E"/>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F0A22E"/>
                      </a:solidFill>
                      <a:prstDash val="solid"/>
                      <a:round/>
                      <a:headEnd type="none" w="med" len="med"/>
                      <a:tailEnd type="none" w="med" len="med"/>
                    </a:lnB>
                  </a:tcPr>
                </a:tc>
              </a:tr>
            </a:tbl>
          </a:graphicData>
        </a:graphic>
      </p:graphicFrame>
      <p:sp>
        <p:nvSpPr>
          <p:cNvPr id="40" name="textbox 40"/>
          <p:cNvSpPr/>
          <p:nvPr/>
        </p:nvSpPr>
        <p:spPr>
          <a:xfrm>
            <a:off x="7593775" y="2535631"/>
            <a:ext cx="4943475" cy="366902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91440" algn="l" rtl="0" eaLnBrk="0">
              <a:lnSpc>
                <a:spcPts val="2375"/>
              </a:lnSpc>
            </a:pPr>
            <a:r>
              <a:rPr sz="1700" kern="0" spc="70" dirty="0">
                <a:solidFill>
                  <a:srgbClr val="FFFFFF">
                    <a:alpha val="100000"/>
                  </a:srgbClr>
                </a:solidFill>
                <a:latin typeface="Wingdings" panose="05000000000000000000"/>
                <a:ea typeface="Wingdings" panose="05000000000000000000"/>
                <a:cs typeface="Wingdings" panose="05000000000000000000"/>
              </a:rPr>
              <a:t>l</a:t>
            </a:r>
            <a:r>
              <a:rPr sz="1700" kern="0" spc="-780" dirty="0">
                <a:solidFill>
                  <a:srgbClr val="FFFFFF">
                    <a:alpha val="100000"/>
                  </a:srgbClr>
                </a:solidFill>
                <a:latin typeface="Wingdings" panose="05000000000000000000"/>
                <a:ea typeface="Wingdings" panose="05000000000000000000"/>
                <a:cs typeface="Wingdings" panose="05000000000000000000"/>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光伏组件的设计</a:t>
            </a:r>
            <a:r>
              <a:rPr sz="1700" b="1" kern="0" spc="70" dirty="0">
                <a:solidFill>
                  <a:srgbClr val="D99345">
                    <a:alpha val="100000"/>
                  </a:srgbClr>
                </a:solidFill>
                <a:latin typeface="微软雅黑" panose="020B0503020204020204" charset="-122"/>
                <a:ea typeface="微软雅黑" panose="020B0503020204020204" charset="-122"/>
                <a:cs typeface="微软雅黑" panose="020B0503020204020204" charset="-122"/>
              </a:rPr>
              <a:t>使用</a:t>
            </a:r>
            <a:r>
              <a:rPr sz="1700" b="1" kern="0" spc="60" dirty="0">
                <a:solidFill>
                  <a:srgbClr val="D99345">
                    <a:alpha val="100000"/>
                  </a:srgbClr>
                </a:solidFill>
                <a:latin typeface="微软雅黑" panose="020B0503020204020204" charset="-122"/>
                <a:ea typeface="微软雅黑" panose="020B0503020204020204" charset="-122"/>
                <a:cs typeface="微软雅黑" panose="020B0503020204020204" charset="-122"/>
              </a:rPr>
              <a:t>寿命为25年</a:t>
            </a:r>
            <a:r>
              <a:rPr sz="1700" b="1" kern="0" spc="-28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3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由于在户</a:t>
            </a:r>
            <a:endParaRPr sz="1700" dirty="0">
              <a:latin typeface="微软雅黑" panose="020B0503020204020204" charset="-122"/>
              <a:ea typeface="微软雅黑" panose="020B0503020204020204" charset="-122"/>
              <a:cs typeface="微软雅黑" panose="020B0503020204020204" charset="-122"/>
            </a:endParaRPr>
          </a:p>
          <a:p>
            <a:pPr marL="360045" indent="-635" algn="l" rtl="0" eaLnBrk="0">
              <a:lnSpc>
                <a:spcPct val="157000"/>
              </a:lnSpc>
              <a:spcBef>
                <a:spcPts val="25"/>
              </a:spcBef>
            </a:pP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外应用时受到长年的风吹、</a:t>
            </a:r>
            <a:r>
              <a:rPr sz="1700" b="1" kern="0" spc="-1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日晒、</a:t>
            </a:r>
            <a:r>
              <a:rPr sz="1700" b="1" kern="0" spc="-3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雨淋</a:t>
            </a:r>
            <a:r>
              <a:rPr sz="17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，组件</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材料存在性能退化</a:t>
            </a:r>
            <a:r>
              <a:rPr sz="17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，导致</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光电转换效率降低</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marL="12700" algn="l" rtl="0" eaLnBrk="0">
              <a:lnSpc>
                <a:spcPct val="98000"/>
              </a:lnSpc>
              <a:spcBef>
                <a:spcPts val="515"/>
              </a:spcBef>
            </a:pPr>
            <a:r>
              <a:rPr sz="1700" kern="0" spc="50" dirty="0">
                <a:solidFill>
                  <a:srgbClr val="D99345">
                    <a:alpha val="100000"/>
                  </a:srgbClr>
                </a:solidFill>
                <a:latin typeface="Wingdings" panose="05000000000000000000"/>
                <a:ea typeface="Wingdings" panose="05000000000000000000"/>
                <a:cs typeface="Wingdings" panose="05000000000000000000"/>
              </a:rPr>
              <a:t>l</a:t>
            </a:r>
            <a:r>
              <a:rPr sz="1700" kern="0" spc="-760" dirty="0">
                <a:solidFill>
                  <a:srgbClr val="D99345">
                    <a:alpha val="100000"/>
                  </a:srgbClr>
                </a:solidFill>
                <a:latin typeface="Wingdings" panose="05000000000000000000"/>
                <a:ea typeface="Wingdings" panose="05000000000000000000"/>
                <a:cs typeface="Wingdings" panose="05000000000000000000"/>
              </a:rPr>
              <a:t> </a:t>
            </a:r>
            <a:r>
              <a:rPr sz="1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潮湿</a:t>
            </a:r>
            <a:r>
              <a:rPr sz="1700" b="1" kern="0" spc="-28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a:t>
            </a:r>
            <a:r>
              <a:rPr sz="1700" b="1" kern="0" spc="-40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雨雪、</a:t>
            </a:r>
            <a:r>
              <a:rPr sz="1700" b="1" kern="0" spc="-40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暴晒</a:t>
            </a:r>
            <a:r>
              <a:rPr sz="1700" b="1" kern="0" spc="-28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a:t>
            </a:r>
            <a:r>
              <a:rPr sz="1700" b="1" kern="0" spc="40" dirty="0">
                <a:solidFill>
                  <a:srgbClr val="D99345">
                    <a:alpha val="100000"/>
                  </a:srgbClr>
                </a:solidFill>
                <a:latin typeface="微软雅黑" panose="020B0503020204020204" charset="-122"/>
                <a:ea typeface="微软雅黑" panose="020B0503020204020204" charset="-122"/>
                <a:cs typeface="微软雅黑" panose="020B0503020204020204" charset="-122"/>
              </a:rPr>
              <a:t>沙尘</a:t>
            </a:r>
            <a:r>
              <a:rPr sz="1700" b="1" kern="0" spc="-28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，成为光伏电站一个</a:t>
            </a:r>
            <a:endParaRPr sz="1700" dirty="0">
              <a:latin typeface="微软雅黑" panose="020B0503020204020204" charset="-122"/>
              <a:ea typeface="微软雅黑" panose="020B0503020204020204" charset="-122"/>
              <a:cs typeface="微软雅黑" panose="020B0503020204020204" charset="-122"/>
            </a:endParaRPr>
          </a:p>
          <a:p>
            <a:pPr marL="282575" algn="l" rtl="0" eaLnBrk="0">
              <a:lnSpc>
                <a:spcPct val="159000"/>
              </a:lnSpc>
              <a:spcBef>
                <a:spcPts val="35"/>
              </a:spcBef>
            </a:pP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挑战性的难题</a:t>
            </a:r>
            <a:r>
              <a:rPr sz="1700" b="1" kern="0" spc="-2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4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其中</a:t>
            </a:r>
            <a:r>
              <a:rPr sz="1700" b="1" kern="0" spc="70" dirty="0">
                <a:solidFill>
                  <a:srgbClr val="D99345">
                    <a:alpha val="100000"/>
                  </a:srgbClr>
                </a:solidFill>
                <a:latin typeface="微软雅黑" panose="020B0503020204020204" charset="-122"/>
                <a:ea typeface="微软雅黑" panose="020B0503020204020204" charset="-122"/>
                <a:cs typeface="微软雅黑" panose="020B0503020204020204" charset="-122"/>
              </a:rPr>
              <a:t>沙尘暴</a:t>
            </a:r>
            <a:r>
              <a:rPr sz="1700" b="1" kern="0" spc="60" dirty="0">
                <a:solidFill>
                  <a:srgbClr val="D99345">
                    <a:alpha val="100000"/>
                  </a:srgbClr>
                </a:solidFill>
                <a:latin typeface="微软雅黑" panose="020B0503020204020204" charset="-122"/>
                <a:ea typeface="微软雅黑" panose="020B0503020204020204" charset="-122"/>
                <a:cs typeface="微软雅黑" panose="020B0503020204020204" charset="-122"/>
              </a:rPr>
              <a:t>和降尘</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影响最大</a:t>
            </a:r>
            <a:r>
              <a:rPr sz="17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是</a:t>
            </a:r>
            <a:r>
              <a:rPr sz="1700" b="1" kern="0" spc="100" dirty="0">
                <a:solidFill>
                  <a:srgbClr val="D99345">
                    <a:alpha val="100000"/>
                  </a:srgbClr>
                </a:solidFill>
                <a:latin typeface="微软雅黑" panose="020B0503020204020204" charset="-122"/>
                <a:ea typeface="微软雅黑" panose="020B0503020204020204" charset="-122"/>
                <a:cs typeface="微软雅黑" panose="020B0503020204020204" charset="-122"/>
              </a:rPr>
              <a:t>电站效益和运维</a:t>
            </a:r>
            <a:r>
              <a:rPr sz="17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面临</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的</a:t>
            </a:r>
            <a:r>
              <a:rPr sz="1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长期挑战</a:t>
            </a:r>
            <a:endParaRPr sz="1700" dirty="0">
              <a:latin typeface="微软雅黑" panose="020B0503020204020204" charset="-122"/>
              <a:ea typeface="微软雅黑" panose="020B0503020204020204" charset="-122"/>
              <a:cs typeface="微软雅黑" panose="020B0503020204020204" charset="-122"/>
            </a:endParaRPr>
          </a:p>
        </p:txBody>
      </p:sp>
      <p:sp>
        <p:nvSpPr>
          <p:cNvPr id="42" name="textbox 42"/>
          <p:cNvSpPr/>
          <p:nvPr/>
        </p:nvSpPr>
        <p:spPr>
          <a:xfrm>
            <a:off x="868629" y="284118"/>
            <a:ext cx="8293734" cy="1326514"/>
          </a:xfrm>
          <a:prstGeom prst="rect">
            <a:avLst/>
          </a:prstGeom>
          <a:noFill/>
          <a:ln w="0" cap="flat">
            <a:noFill/>
            <a:prstDash val="solid"/>
            <a:miter lim="0"/>
          </a:ln>
        </p:spPr>
        <p:txBody>
          <a:bodyPr vert="horz" wrap="square" lIns="0" tIns="0" rIns="0" bIns="0"/>
          <a:lstStyle/>
          <a:p>
            <a:pPr algn="l" rtl="0" eaLnBrk="0">
              <a:lnSpc>
                <a:spcPct val="76000"/>
              </a:lnSpc>
            </a:pPr>
            <a:endParaRPr sz="100" dirty="0">
              <a:latin typeface="Arial" panose="020B0604020202020204"/>
              <a:ea typeface="Arial" panose="020B0604020202020204"/>
              <a:cs typeface="Arial" panose="020B0604020202020204"/>
            </a:endParaRPr>
          </a:p>
          <a:p>
            <a:pPr marL="12700" algn="l" rtl="0" eaLnBrk="0">
              <a:lnSpc>
                <a:spcPct val="88000"/>
              </a:lnSpc>
            </a:pPr>
            <a:r>
              <a:rPr sz="2300" b="1" kern="0" spc="50" dirty="0">
                <a:solidFill>
                  <a:srgbClr val="FFFFFF">
                    <a:alpha val="100000"/>
                  </a:srgbClr>
                </a:solidFill>
                <a:latin typeface="Arial" panose="020B0604020202020204"/>
                <a:ea typeface="Arial" panose="020B0604020202020204"/>
                <a:cs typeface="Arial" panose="020B0604020202020204"/>
              </a:rPr>
              <a:t>1.1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a:t>
            </a:r>
            <a:r>
              <a:rPr sz="2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电站痛点</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13000"/>
              </a:lnSpc>
            </a:pPr>
            <a:endParaRPr sz="600" dirty="0">
              <a:latin typeface="Arial" panose="020B0604020202020204"/>
              <a:ea typeface="Arial" panose="020B0604020202020204"/>
              <a:cs typeface="Arial" panose="020B0604020202020204"/>
            </a:endParaRPr>
          </a:p>
          <a:p>
            <a:pPr algn="r" rtl="0" eaLnBrk="0">
              <a:lnSpc>
                <a:spcPct val="88000"/>
              </a:lnSpc>
              <a:spcBef>
                <a:spcPts val="5"/>
              </a:spcBef>
            </a:pPr>
            <a:r>
              <a:rPr sz="2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中国气象环境差异与光伏发电</a:t>
            </a:r>
            <a:r>
              <a:rPr sz="27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量损失</a:t>
            </a:r>
            <a:endParaRPr sz="2700" dirty="0">
              <a:latin typeface="微软雅黑" panose="020B0503020204020204" charset="-122"/>
              <a:ea typeface="微软雅黑" panose="020B0503020204020204" charset="-122"/>
              <a:cs typeface="微软雅黑" panose="020B0503020204020204" charset="-122"/>
            </a:endParaRPr>
          </a:p>
        </p:txBody>
      </p:sp>
      <p:sp>
        <p:nvSpPr>
          <p:cNvPr id="46" name="textbox 46"/>
          <p:cNvSpPr/>
          <p:nvPr/>
        </p:nvSpPr>
        <p:spPr>
          <a:xfrm>
            <a:off x="10307320" y="192405"/>
            <a:ext cx="2551430" cy="585470"/>
          </a:xfrm>
          <a:prstGeom prst="rect">
            <a:avLst/>
          </a:prstGeom>
          <a:noFill/>
          <a:ln w="0" cap="flat">
            <a:noFill/>
            <a:prstDash val="solid"/>
            <a:miter lim="0"/>
          </a:ln>
        </p:spPr>
        <p:txBody>
          <a:bodyPr vert="horz" wrap="square" lIns="0" tIns="0" rIns="0" bIns="0">
            <a:scene3d>
              <a:camera prst="orthographicFront"/>
              <a:lightRig rig="threePt" dir="t"/>
            </a:scene3d>
          </a:bodyPr>
          <a:lstStyle/>
          <a:p>
            <a:pPr algn="l" rtl="0" eaLnBrk="0">
              <a:lnSpc>
                <a:spcPct val="90000"/>
              </a:lnSpc>
            </a:pPr>
            <a:endParaRPr sz="100"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chemeClr val="bg1"/>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chemeClr val="bg1"/>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chemeClr val="bg1"/>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chemeClr val="bg1"/>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 48"/>
          <p:cNvSpPr/>
          <p:nvPr/>
        </p:nvSpPr>
        <p:spPr>
          <a:xfrm>
            <a:off x="0" y="635"/>
            <a:ext cx="12943205" cy="7365365"/>
          </a:xfrm>
          <a:prstGeom prst="rect">
            <a:avLst/>
          </a:prstGeom>
          <a:solidFill>
            <a:schemeClr val="accent5"/>
          </a:solidFill>
          <a:ln w="0" cap="flat">
            <a:noFill/>
            <a:prstDash val="solid"/>
            <a:miter lim="0"/>
          </a:ln>
        </p:spPr>
        <p:txBody>
          <a:bodyPr rtlCol="0"/>
          <a:lstStyle/>
          <a:p>
            <a:pPr algn="ctr"/>
            <a:endParaRPr lang="zh-CN" altLang="en-US"/>
          </a:p>
        </p:txBody>
      </p:sp>
      <p:pic>
        <p:nvPicPr>
          <p:cNvPr id="50" name="picture 50"/>
          <p:cNvPicPr>
            <a:picLocks noChangeAspect="1"/>
          </p:cNvPicPr>
          <p:nvPr/>
        </p:nvPicPr>
        <p:blipFill>
          <a:blip r:embed="rId1"/>
          <a:stretch>
            <a:fillRect/>
          </a:stretch>
        </p:blipFill>
        <p:spPr>
          <a:xfrm rot="21600000">
            <a:off x="4794119" y="2618146"/>
            <a:ext cx="3687781" cy="4304031"/>
          </a:xfrm>
          <a:prstGeom prst="rect">
            <a:avLst/>
          </a:prstGeom>
        </p:spPr>
      </p:pic>
      <p:pic>
        <p:nvPicPr>
          <p:cNvPr id="52" name="picture 52"/>
          <p:cNvPicPr>
            <a:picLocks noChangeAspect="1"/>
          </p:cNvPicPr>
          <p:nvPr/>
        </p:nvPicPr>
        <p:blipFill>
          <a:blip r:embed="rId2"/>
          <a:stretch>
            <a:fillRect/>
          </a:stretch>
        </p:blipFill>
        <p:spPr>
          <a:xfrm rot="21600000">
            <a:off x="840507" y="4566355"/>
            <a:ext cx="3687782" cy="2355822"/>
          </a:xfrm>
          <a:prstGeom prst="rect">
            <a:avLst/>
          </a:prstGeom>
        </p:spPr>
      </p:pic>
      <p:pic>
        <p:nvPicPr>
          <p:cNvPr id="56" name="picture 56"/>
          <p:cNvPicPr>
            <a:picLocks noChangeAspect="1"/>
          </p:cNvPicPr>
          <p:nvPr/>
        </p:nvPicPr>
        <p:blipFill>
          <a:blip r:embed="rId3"/>
          <a:stretch>
            <a:fillRect/>
          </a:stretch>
        </p:blipFill>
        <p:spPr>
          <a:xfrm rot="21600000">
            <a:off x="8687952" y="4566355"/>
            <a:ext cx="3687781" cy="2355822"/>
          </a:xfrm>
          <a:prstGeom prst="rect">
            <a:avLst/>
          </a:prstGeom>
        </p:spPr>
      </p:pic>
      <p:sp>
        <p:nvSpPr>
          <p:cNvPr id="58" name="textbox 58"/>
          <p:cNvSpPr/>
          <p:nvPr/>
        </p:nvSpPr>
        <p:spPr>
          <a:xfrm>
            <a:off x="968146" y="245088"/>
            <a:ext cx="7947025" cy="1110614"/>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70" dirty="0">
                <a:solidFill>
                  <a:srgbClr val="FFFFFF">
                    <a:alpha val="100000"/>
                  </a:srgbClr>
                </a:solidFill>
                <a:latin typeface="Arial" panose="020B0604020202020204"/>
                <a:ea typeface="Arial" panose="020B0604020202020204"/>
                <a:cs typeface="Arial" panose="020B0604020202020204"/>
              </a:rPr>
              <a:t>1.2 </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光伏发电量下降主要</a:t>
            </a:r>
            <a:r>
              <a:rPr sz="23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原因：</a:t>
            </a:r>
            <a:r>
              <a:rPr sz="2300" b="1" kern="0" spc="-55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700" b="1" kern="0" spc="60" dirty="0">
                <a:solidFill>
                  <a:srgbClr val="D99345">
                    <a:alpha val="100000"/>
                  </a:srgbClr>
                </a:solidFill>
                <a:latin typeface="微软雅黑" panose="020B0503020204020204" charset="-122"/>
                <a:ea typeface="微软雅黑" panose="020B0503020204020204" charset="-122"/>
                <a:cs typeface="微软雅黑" panose="020B0503020204020204" charset="-122"/>
              </a:rPr>
              <a:t>灰尘</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74000"/>
              </a:lnSpc>
            </a:pPr>
            <a:endParaRPr sz="1000" dirty="0">
              <a:latin typeface="Arial" panose="020B0604020202020204"/>
              <a:ea typeface="Arial" panose="020B0604020202020204"/>
              <a:cs typeface="Arial" panose="020B0604020202020204"/>
            </a:endParaRPr>
          </a:p>
          <a:p>
            <a:pPr algn="l" rtl="0" eaLnBrk="0">
              <a:lnSpc>
                <a:spcPct val="114000"/>
              </a:lnSpc>
            </a:pPr>
            <a:endParaRPr sz="600" dirty="0">
              <a:latin typeface="Arial" panose="020B0604020202020204"/>
              <a:ea typeface="Arial" panose="020B0604020202020204"/>
              <a:cs typeface="Arial" panose="020B0604020202020204"/>
            </a:endParaRPr>
          </a:p>
          <a:p>
            <a:pPr algn="r" rtl="0" eaLnBrk="0">
              <a:lnSpc>
                <a:spcPct val="87000"/>
              </a:lnSpc>
            </a:pPr>
            <a:r>
              <a:rPr sz="2700" b="1" kern="0" spc="100" dirty="0">
                <a:solidFill>
                  <a:srgbClr val="D99345">
                    <a:alpha val="100000"/>
                  </a:srgbClr>
                </a:solidFill>
                <a:latin typeface="微软雅黑" panose="020B0503020204020204" charset="-122"/>
                <a:ea typeface="微软雅黑" panose="020B0503020204020204" charset="-122"/>
                <a:cs typeface="微软雅黑" panose="020B0503020204020204" charset="-122"/>
              </a:rPr>
              <a:t>灰尘是影响光伏发电</a:t>
            </a:r>
            <a:r>
              <a:rPr sz="2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效率主要因素</a:t>
            </a:r>
            <a:endParaRPr sz="2700" dirty="0">
              <a:latin typeface="微软雅黑" panose="020B0503020204020204" charset="-122"/>
              <a:ea typeface="微软雅黑" panose="020B0503020204020204" charset="-122"/>
              <a:cs typeface="微软雅黑" panose="020B0503020204020204" charset="-122"/>
            </a:endParaRPr>
          </a:p>
        </p:txBody>
      </p:sp>
      <p:pic>
        <p:nvPicPr>
          <p:cNvPr id="60" name="picture 60"/>
          <p:cNvPicPr>
            <a:picLocks noChangeAspect="1"/>
          </p:cNvPicPr>
          <p:nvPr/>
        </p:nvPicPr>
        <p:blipFill>
          <a:blip r:embed="rId4"/>
          <a:stretch>
            <a:fillRect/>
          </a:stretch>
        </p:blipFill>
        <p:spPr>
          <a:xfrm rot="21600000">
            <a:off x="854261" y="2618146"/>
            <a:ext cx="3687782" cy="1888127"/>
          </a:xfrm>
          <a:prstGeom prst="rect">
            <a:avLst/>
          </a:prstGeom>
        </p:spPr>
      </p:pic>
      <p:pic>
        <p:nvPicPr>
          <p:cNvPr id="62" name="picture 62"/>
          <p:cNvPicPr>
            <a:picLocks noChangeAspect="1"/>
          </p:cNvPicPr>
          <p:nvPr/>
        </p:nvPicPr>
        <p:blipFill>
          <a:blip r:embed="rId5"/>
          <a:stretch>
            <a:fillRect/>
          </a:stretch>
        </p:blipFill>
        <p:spPr>
          <a:xfrm rot="21600000">
            <a:off x="8676471" y="2618146"/>
            <a:ext cx="3687781" cy="1888127"/>
          </a:xfrm>
          <a:prstGeom prst="rect">
            <a:avLst/>
          </a:prstGeom>
        </p:spPr>
      </p:pic>
      <p:sp>
        <p:nvSpPr>
          <p:cNvPr id="64" name="textbox 64"/>
          <p:cNvSpPr/>
          <p:nvPr/>
        </p:nvSpPr>
        <p:spPr>
          <a:xfrm>
            <a:off x="8757244" y="1818118"/>
            <a:ext cx="3967479" cy="601344"/>
          </a:xfrm>
          <a:prstGeom prst="rect">
            <a:avLst/>
          </a:prstGeom>
          <a:noFill/>
          <a:ln w="0" cap="flat">
            <a:noFill/>
            <a:prstDash val="solid"/>
            <a:miter lim="0"/>
          </a:ln>
        </p:spPr>
        <p:txBody>
          <a:bodyPr vert="horz" wrap="square" lIns="0" tIns="0" rIns="0" bIns="0"/>
          <a:lstStyle/>
          <a:p>
            <a:pPr algn="l" rtl="0" eaLnBrk="0">
              <a:lnSpc>
                <a:spcPct val="86000"/>
              </a:lnSpc>
            </a:pPr>
            <a:endParaRPr sz="100" dirty="0">
              <a:latin typeface="Arial" panose="020B0604020202020204"/>
              <a:ea typeface="Arial" panose="020B0604020202020204"/>
              <a:cs typeface="Arial" panose="020B0604020202020204"/>
            </a:endParaRPr>
          </a:p>
          <a:p>
            <a:pPr marL="12700" algn="l" rtl="0" eaLnBrk="0">
              <a:lnSpc>
                <a:spcPct val="98000"/>
              </a:lnSpc>
            </a:pPr>
            <a:r>
              <a:rPr sz="1500" kern="0" spc="80" dirty="0">
                <a:solidFill>
                  <a:srgbClr val="FFFFFF">
                    <a:alpha val="100000"/>
                  </a:srgbClr>
                </a:solidFill>
                <a:latin typeface="Wingdings" panose="05000000000000000000"/>
                <a:ea typeface="Wingdings" panose="05000000000000000000"/>
                <a:cs typeface="Wingdings" panose="05000000000000000000"/>
              </a:rPr>
              <a:t>l</a:t>
            </a:r>
            <a:r>
              <a:rPr sz="1500" kern="0" spc="-430" dirty="0">
                <a:solidFill>
                  <a:srgbClr val="FFFFFF">
                    <a:alpha val="100000"/>
                  </a:srgbClr>
                </a:solidFill>
                <a:latin typeface="Wingdings" panose="05000000000000000000"/>
                <a:ea typeface="Wingdings" panose="05000000000000000000"/>
                <a:cs typeface="Wingdings" panose="05000000000000000000"/>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风沙沉降对光伏玻璃</a:t>
            </a:r>
            <a:r>
              <a:rPr sz="1500" b="1" kern="0" spc="80" dirty="0">
                <a:solidFill>
                  <a:srgbClr val="E5A339">
                    <a:alpha val="100000"/>
                  </a:srgbClr>
                </a:solidFill>
                <a:latin typeface="微软雅黑" panose="020B0503020204020204" charset="-122"/>
                <a:ea typeface="微软雅黑" panose="020B0503020204020204" charset="-122"/>
                <a:cs typeface="微软雅黑" panose="020B0503020204020204" charset="-122"/>
              </a:rPr>
              <a:t>腐蚀</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影响：</a:t>
            </a:r>
            <a:endParaRPr sz="1500" dirty="0">
              <a:latin typeface="微软雅黑" panose="020B0503020204020204" charset="-122"/>
              <a:ea typeface="微软雅黑" panose="020B0503020204020204" charset="-122"/>
              <a:cs typeface="微软雅黑" panose="020B0503020204020204" charset="-122"/>
            </a:endParaRPr>
          </a:p>
          <a:p>
            <a:pPr algn="l" rtl="0" eaLnBrk="0">
              <a:lnSpc>
                <a:spcPct val="109000"/>
              </a:lnSpc>
            </a:pPr>
            <a:endParaRPr sz="900" dirty="0">
              <a:latin typeface="Arial" panose="020B0604020202020204"/>
              <a:ea typeface="Arial" panose="020B0604020202020204"/>
              <a:cs typeface="Arial" panose="020B0604020202020204"/>
            </a:endParaRPr>
          </a:p>
          <a:p>
            <a:pPr algn="r" rtl="0" eaLnBrk="0">
              <a:lnSpc>
                <a:spcPct val="88000"/>
              </a:lnSpc>
              <a:spcBef>
                <a:spcPts val="5"/>
              </a:spcBef>
            </a:pP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缓慢化学反应</a:t>
            </a:r>
            <a:r>
              <a:rPr sz="1500" b="1" kern="0" spc="-16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，玻璃变粗糙</a:t>
            </a:r>
            <a:r>
              <a:rPr sz="1500" b="1" kern="0" spc="-24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，形成漫反射</a:t>
            </a:r>
            <a:endParaRPr sz="1500" dirty="0">
              <a:latin typeface="微软雅黑" panose="020B0503020204020204" charset="-122"/>
              <a:ea typeface="微软雅黑" panose="020B0503020204020204" charset="-122"/>
              <a:cs typeface="微软雅黑" panose="020B0503020204020204" charset="-122"/>
            </a:endParaRPr>
          </a:p>
        </p:txBody>
      </p:sp>
      <p:sp>
        <p:nvSpPr>
          <p:cNvPr id="66" name="textbox 66"/>
          <p:cNvSpPr/>
          <p:nvPr/>
        </p:nvSpPr>
        <p:spPr>
          <a:xfrm>
            <a:off x="658124" y="1821597"/>
            <a:ext cx="3306445" cy="601980"/>
          </a:xfrm>
          <a:prstGeom prst="rect">
            <a:avLst/>
          </a:prstGeom>
          <a:noFill/>
          <a:ln w="0" cap="flat">
            <a:noFill/>
            <a:prstDash val="solid"/>
            <a:miter lim="0"/>
          </a:ln>
        </p:spPr>
        <p:txBody>
          <a:bodyPr vert="horz" wrap="square" lIns="0" tIns="0" rIns="0" bIns="0"/>
          <a:lstStyle/>
          <a:p>
            <a:pPr algn="l" rtl="0" eaLnBrk="0">
              <a:lnSpc>
                <a:spcPct val="86000"/>
              </a:lnSpc>
            </a:pPr>
            <a:endParaRPr sz="100" dirty="0">
              <a:latin typeface="Arial" panose="020B0604020202020204"/>
              <a:ea typeface="Arial" panose="020B0604020202020204"/>
              <a:cs typeface="Arial" panose="020B0604020202020204"/>
            </a:endParaRPr>
          </a:p>
          <a:p>
            <a:pPr algn="r" rtl="0" eaLnBrk="0">
              <a:lnSpc>
                <a:spcPct val="98000"/>
              </a:lnSpc>
            </a:pPr>
            <a:r>
              <a:rPr sz="1500" kern="0" spc="20" dirty="0">
                <a:solidFill>
                  <a:srgbClr val="FFFFFF">
                    <a:alpha val="100000"/>
                  </a:srgbClr>
                </a:solidFill>
                <a:latin typeface="Wingdings" panose="05000000000000000000"/>
                <a:ea typeface="Wingdings" panose="05000000000000000000"/>
                <a:cs typeface="Wingdings" panose="05000000000000000000"/>
              </a:rPr>
              <a:t>l</a:t>
            </a:r>
            <a:r>
              <a:rPr sz="1500" kern="0" spc="-410" dirty="0">
                <a:solidFill>
                  <a:srgbClr val="FFFFFF">
                    <a:alpha val="100000"/>
                  </a:srgbClr>
                </a:solidFill>
                <a:latin typeface="Wingdings" panose="05000000000000000000"/>
                <a:ea typeface="Wingdings" panose="05000000000000000000"/>
                <a:cs typeface="Wingdings" panose="05000000000000000000"/>
              </a:rPr>
              <a:t> </a:t>
            </a:r>
            <a:r>
              <a:rPr sz="15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风沙沉降对光伏玻璃</a:t>
            </a:r>
            <a:r>
              <a:rPr sz="1500" b="1" kern="0" spc="20" dirty="0">
                <a:solidFill>
                  <a:srgbClr val="E5A339">
                    <a:alpha val="100000"/>
                  </a:srgbClr>
                </a:solidFill>
                <a:latin typeface="微软雅黑" panose="020B0503020204020204" charset="-122"/>
                <a:ea typeface="微软雅黑" panose="020B0503020204020204" charset="-122"/>
                <a:cs typeface="微软雅黑" panose="020B0503020204020204" charset="-122"/>
              </a:rPr>
              <a:t>透光率</a:t>
            </a:r>
            <a:r>
              <a:rPr sz="15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影响：</a:t>
            </a:r>
            <a:endParaRPr sz="1500" dirty="0">
              <a:latin typeface="微软雅黑" panose="020B0503020204020204" charset="-122"/>
              <a:ea typeface="微软雅黑" panose="020B0503020204020204" charset="-122"/>
              <a:cs typeface="微软雅黑" panose="020B0503020204020204" charset="-122"/>
            </a:endParaRPr>
          </a:p>
          <a:p>
            <a:pPr algn="l" rtl="0" eaLnBrk="0">
              <a:lnSpc>
                <a:spcPct val="109000"/>
              </a:lnSpc>
            </a:pPr>
            <a:endParaRPr sz="9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284480" algn="l" rtl="0" eaLnBrk="0">
              <a:lnSpc>
                <a:spcPct val="88000"/>
              </a:lnSpc>
            </a:pPr>
            <a:r>
              <a:rPr sz="15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透光率下降</a:t>
            </a:r>
            <a:endParaRPr sz="1500" dirty="0">
              <a:latin typeface="微软雅黑" panose="020B0503020204020204" charset="-122"/>
              <a:ea typeface="微软雅黑" panose="020B0503020204020204" charset="-122"/>
              <a:cs typeface="微软雅黑" panose="020B0503020204020204" charset="-122"/>
            </a:endParaRPr>
          </a:p>
        </p:txBody>
      </p:sp>
      <p:sp>
        <p:nvSpPr>
          <p:cNvPr id="68" name="textbox 68"/>
          <p:cNvSpPr/>
          <p:nvPr/>
        </p:nvSpPr>
        <p:spPr>
          <a:xfrm>
            <a:off x="4962700" y="1821597"/>
            <a:ext cx="3103245" cy="601980"/>
          </a:xfrm>
          <a:prstGeom prst="rect">
            <a:avLst/>
          </a:prstGeom>
          <a:noFill/>
          <a:ln w="0" cap="flat">
            <a:noFill/>
            <a:prstDash val="solid"/>
            <a:miter lim="0"/>
          </a:ln>
        </p:spPr>
        <p:txBody>
          <a:bodyPr vert="horz" wrap="square" lIns="0" tIns="0" rIns="0" bIns="0"/>
          <a:lstStyle/>
          <a:p>
            <a:pPr algn="l" rtl="0" eaLnBrk="0">
              <a:lnSpc>
                <a:spcPct val="86000"/>
              </a:lnSpc>
            </a:pPr>
            <a:endParaRPr sz="100" dirty="0">
              <a:latin typeface="Arial" panose="020B0604020202020204"/>
              <a:ea typeface="Arial" panose="020B0604020202020204"/>
              <a:cs typeface="Arial" panose="020B0604020202020204"/>
            </a:endParaRPr>
          </a:p>
          <a:p>
            <a:pPr algn="r" rtl="0" eaLnBrk="0">
              <a:lnSpc>
                <a:spcPct val="98000"/>
              </a:lnSpc>
            </a:pPr>
            <a:r>
              <a:rPr sz="1500" kern="0" spc="20" dirty="0">
                <a:solidFill>
                  <a:srgbClr val="FFFFFF">
                    <a:alpha val="100000"/>
                  </a:srgbClr>
                </a:solidFill>
                <a:latin typeface="Wingdings" panose="05000000000000000000"/>
                <a:ea typeface="Wingdings" panose="05000000000000000000"/>
                <a:cs typeface="Wingdings" panose="05000000000000000000"/>
              </a:rPr>
              <a:t>l</a:t>
            </a:r>
            <a:r>
              <a:rPr sz="1500" kern="0" spc="-440" dirty="0">
                <a:solidFill>
                  <a:srgbClr val="FFFFFF">
                    <a:alpha val="100000"/>
                  </a:srgbClr>
                </a:solidFill>
                <a:latin typeface="Wingdings" panose="05000000000000000000"/>
                <a:ea typeface="Wingdings" panose="05000000000000000000"/>
                <a:cs typeface="Wingdings" panose="05000000000000000000"/>
              </a:rPr>
              <a:t> </a:t>
            </a:r>
            <a:r>
              <a:rPr sz="15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风沙沉降对光伏玻璃</a:t>
            </a:r>
            <a:r>
              <a:rPr sz="1500" b="1" kern="0" spc="10" dirty="0">
                <a:solidFill>
                  <a:srgbClr val="D99345">
                    <a:alpha val="100000"/>
                  </a:srgbClr>
                </a:solidFill>
                <a:latin typeface="微软雅黑" panose="020B0503020204020204" charset="-122"/>
                <a:ea typeface="微软雅黑" panose="020B0503020204020204" charset="-122"/>
                <a:cs typeface="微软雅黑" panose="020B0503020204020204" charset="-122"/>
              </a:rPr>
              <a:t>温度</a:t>
            </a:r>
            <a:r>
              <a:rPr sz="15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影响：</a:t>
            </a:r>
            <a:endParaRPr sz="1500" dirty="0">
              <a:latin typeface="微软雅黑" panose="020B0503020204020204" charset="-122"/>
              <a:ea typeface="微软雅黑" panose="020B0503020204020204" charset="-122"/>
              <a:cs typeface="微软雅黑" panose="020B0503020204020204" charset="-122"/>
            </a:endParaRPr>
          </a:p>
          <a:p>
            <a:pPr algn="l" rtl="0" eaLnBrk="0">
              <a:lnSpc>
                <a:spcPct val="109000"/>
              </a:lnSpc>
            </a:pPr>
            <a:endParaRPr sz="9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284480" algn="l" rtl="0" eaLnBrk="0">
              <a:lnSpc>
                <a:spcPct val="88000"/>
              </a:lnSpc>
            </a:pP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热斑</a:t>
            </a:r>
            <a:r>
              <a:rPr sz="1500" b="1" kern="0" spc="-20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，从发电变成耗电</a:t>
            </a:r>
            <a:endParaRPr sz="1500" dirty="0">
              <a:latin typeface="微软雅黑" panose="020B0503020204020204" charset="-122"/>
              <a:ea typeface="微软雅黑" panose="020B0503020204020204" charset="-122"/>
              <a:cs typeface="微软雅黑" panose="020B0503020204020204" charset="-122"/>
            </a:endParaRPr>
          </a:p>
        </p:txBody>
      </p:sp>
      <p:sp>
        <p:nvSpPr>
          <p:cNvPr id="70" name="textbox 70"/>
          <p:cNvSpPr/>
          <p:nvPr/>
        </p:nvSpPr>
        <p:spPr>
          <a:xfrm>
            <a:off x="10388600" y="245110"/>
            <a:ext cx="2470150" cy="360045"/>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dirty="0">
              <a:solidFill>
                <a:schemeClr val="accent4"/>
              </a:solidFill>
              <a:latin typeface="微软雅黑" panose="020B0503020204020204" charset="-122"/>
              <a:ea typeface="微软雅黑" panose="020B0503020204020204" charset="-122"/>
              <a:cs typeface="微软雅黑" panose="020B0503020204020204" charset="-122"/>
            </a:endParaRPr>
          </a:p>
        </p:txBody>
      </p:sp>
      <p:pic>
        <p:nvPicPr>
          <p:cNvPr id="72" name="picture 72"/>
          <p:cNvPicPr>
            <a:picLocks noChangeAspect="1"/>
          </p:cNvPicPr>
          <p:nvPr/>
        </p:nvPicPr>
        <p:blipFill>
          <a:blip r:embed="rId6"/>
          <a:stretch>
            <a:fillRect/>
          </a:stretch>
        </p:blipFill>
        <p:spPr>
          <a:xfrm rot="21600000">
            <a:off x="4670653" y="1771777"/>
            <a:ext cx="28575" cy="5236616"/>
          </a:xfrm>
          <a:prstGeom prst="rect">
            <a:avLst/>
          </a:prstGeom>
        </p:spPr>
      </p:pic>
      <p:pic>
        <p:nvPicPr>
          <p:cNvPr id="74" name="picture 74"/>
          <p:cNvPicPr>
            <a:picLocks noChangeAspect="1"/>
          </p:cNvPicPr>
          <p:nvPr/>
        </p:nvPicPr>
        <p:blipFill>
          <a:blip r:embed="rId7"/>
          <a:stretch>
            <a:fillRect/>
          </a:stretch>
        </p:blipFill>
        <p:spPr>
          <a:xfrm rot="21600000">
            <a:off x="8539670" y="1771777"/>
            <a:ext cx="28574" cy="523661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alpha val="0"/>
          </a:schemeClr>
        </a:solidFill>
        <a:effectLst/>
      </p:bgPr>
    </p:bg>
    <p:spTree>
      <p:nvGrpSpPr>
        <p:cNvPr id="1" name=""/>
        <p:cNvGrpSpPr/>
        <p:nvPr/>
      </p:nvGrpSpPr>
      <p:grpSpPr>
        <a:xfrm>
          <a:off x="0" y="0"/>
          <a:ext cx="0" cy="0"/>
          <a:chOff x="0" y="0"/>
          <a:chExt cx="0" cy="0"/>
        </a:xfrm>
      </p:grpSpPr>
      <p:sp>
        <p:nvSpPr>
          <p:cNvPr id="76" name="rect 76"/>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sp>
        <p:nvSpPr>
          <p:cNvPr id="78" name="textbox 78"/>
          <p:cNvSpPr/>
          <p:nvPr/>
        </p:nvSpPr>
        <p:spPr>
          <a:xfrm>
            <a:off x="968324" y="244239"/>
            <a:ext cx="7704455" cy="1887220"/>
          </a:xfrm>
          <a:prstGeom prst="rect">
            <a:avLst/>
          </a:prstGeom>
          <a:noFill/>
          <a:ln w="0" cap="flat">
            <a:noFill/>
            <a:prstDash val="solid"/>
            <a:miter lim="0"/>
          </a:ln>
        </p:spPr>
        <p:txBody>
          <a:bodyPr vert="horz" wrap="square" lIns="0" tIns="0" rIns="0" bIns="0"/>
          <a:lstStyle/>
          <a:p>
            <a:pPr algn="l" rtl="0" eaLnBrk="0">
              <a:lnSpc>
                <a:spcPct val="85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80" dirty="0">
                <a:solidFill>
                  <a:srgbClr val="FFFFFF">
                    <a:alpha val="100000"/>
                  </a:srgbClr>
                </a:solidFill>
                <a:latin typeface="Arial" panose="020B0604020202020204"/>
                <a:ea typeface="Arial" panose="020B0604020202020204"/>
                <a:cs typeface="Arial" panose="020B0604020202020204"/>
              </a:rPr>
              <a:t>1.3 </a:t>
            </a:r>
            <a:r>
              <a:rPr sz="23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光伏组件玻璃表面沉降的</a:t>
            </a:r>
            <a:r>
              <a:rPr sz="2700" b="1" kern="0" spc="80" dirty="0">
                <a:solidFill>
                  <a:srgbClr val="E5A339">
                    <a:alpha val="100000"/>
                  </a:srgbClr>
                </a:solidFill>
                <a:latin typeface="微软雅黑" panose="020B0503020204020204" charset="-122"/>
                <a:ea typeface="微软雅黑" panose="020B0503020204020204" charset="-122"/>
                <a:cs typeface="微软雅黑" panose="020B0503020204020204" charset="-122"/>
              </a:rPr>
              <a:t>风沙机理及危</a:t>
            </a:r>
            <a:r>
              <a:rPr sz="2700" b="1" kern="0" spc="70" dirty="0">
                <a:solidFill>
                  <a:srgbClr val="E5A339">
                    <a:alpha val="100000"/>
                  </a:srgbClr>
                </a:solidFill>
                <a:latin typeface="微软雅黑" panose="020B0503020204020204" charset="-122"/>
                <a:ea typeface="微软雅黑" panose="020B0503020204020204" charset="-122"/>
                <a:cs typeface="微软雅黑" panose="020B0503020204020204" charset="-122"/>
              </a:rPr>
              <a:t>害</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30000"/>
              </a:lnSpc>
            </a:pPr>
            <a:endParaRPr sz="1000" dirty="0">
              <a:latin typeface="Arial" panose="020B0604020202020204"/>
              <a:ea typeface="Arial" panose="020B0604020202020204"/>
              <a:cs typeface="Arial" panose="020B0604020202020204"/>
            </a:endParaRPr>
          </a:p>
          <a:p>
            <a:pPr algn="l" rtl="0" eaLnBrk="0">
              <a:lnSpc>
                <a:spcPct val="130000"/>
              </a:lnSpc>
            </a:pPr>
            <a:endParaRPr sz="1000" dirty="0">
              <a:latin typeface="Arial" panose="020B0604020202020204"/>
              <a:ea typeface="Arial" panose="020B0604020202020204"/>
              <a:cs typeface="Arial" panose="020B0604020202020204"/>
            </a:endParaRPr>
          </a:p>
          <a:p>
            <a:pPr marL="3608705" algn="l" rtl="0" eaLnBrk="0">
              <a:lnSpc>
                <a:spcPct val="87000"/>
              </a:lnSpc>
              <a:spcBef>
                <a:spcPts val="820"/>
              </a:spcBef>
            </a:pPr>
            <a:r>
              <a:rPr sz="2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风沙沉降机理及危害</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06000"/>
              </a:lnSpc>
            </a:pPr>
            <a:endParaRPr sz="400" dirty="0">
              <a:latin typeface="Arial" panose="020B0604020202020204"/>
              <a:ea typeface="Arial" panose="020B0604020202020204"/>
              <a:cs typeface="Arial" panose="020B0604020202020204"/>
            </a:endParaRPr>
          </a:p>
          <a:p>
            <a:pPr algn="r" rtl="0" eaLnBrk="0">
              <a:lnSpc>
                <a:spcPct val="88000"/>
              </a:lnSpc>
              <a:spcBef>
                <a:spcPts val="5"/>
              </a:spcBef>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粉状积尘</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鳞状积尘</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沟状积尘</a:t>
            </a:r>
            <a:endParaRPr sz="1700" dirty="0">
              <a:latin typeface="微软雅黑" panose="020B0503020204020204" charset="-122"/>
              <a:ea typeface="微软雅黑" panose="020B0503020204020204" charset="-122"/>
              <a:cs typeface="微软雅黑" panose="020B0503020204020204" charset="-122"/>
            </a:endParaRPr>
          </a:p>
        </p:txBody>
      </p:sp>
      <p:pic>
        <p:nvPicPr>
          <p:cNvPr id="80" name="picture 80"/>
          <p:cNvPicPr>
            <a:picLocks noChangeAspect="1"/>
          </p:cNvPicPr>
          <p:nvPr/>
        </p:nvPicPr>
        <p:blipFill>
          <a:blip r:embed="rId1"/>
          <a:stretch>
            <a:fillRect/>
          </a:stretch>
        </p:blipFill>
        <p:spPr>
          <a:xfrm rot="21600000">
            <a:off x="6858360" y="2266756"/>
            <a:ext cx="2807223" cy="3203326"/>
          </a:xfrm>
          <a:prstGeom prst="rect">
            <a:avLst/>
          </a:prstGeom>
        </p:spPr>
      </p:pic>
      <p:pic>
        <p:nvPicPr>
          <p:cNvPr id="82" name="picture 82"/>
          <p:cNvPicPr>
            <a:picLocks noChangeAspect="1"/>
          </p:cNvPicPr>
          <p:nvPr/>
        </p:nvPicPr>
        <p:blipFill>
          <a:blip r:embed="rId2"/>
          <a:stretch>
            <a:fillRect/>
          </a:stretch>
        </p:blipFill>
        <p:spPr>
          <a:xfrm rot="21600000">
            <a:off x="3188970" y="2270566"/>
            <a:ext cx="3708653" cy="3203326"/>
          </a:xfrm>
          <a:prstGeom prst="rect">
            <a:avLst/>
          </a:prstGeom>
        </p:spPr>
      </p:pic>
      <p:sp>
        <p:nvSpPr>
          <p:cNvPr id="84" name="textbox 84"/>
          <p:cNvSpPr/>
          <p:nvPr/>
        </p:nvSpPr>
        <p:spPr>
          <a:xfrm>
            <a:off x="9885045" y="496570"/>
            <a:ext cx="2718435" cy="4977130"/>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808355"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sz="1400" dirty="0">
              <a:latin typeface="微软雅黑" panose="020B0503020204020204" charset="-122"/>
              <a:ea typeface="微软雅黑" panose="020B0503020204020204" charset="-122"/>
              <a:cs typeface="微软雅黑" panose="020B0503020204020204" charset="-122"/>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marL="28575" algn="l" rtl="0" eaLnBrk="0">
              <a:lnSpc>
                <a:spcPct val="98000"/>
              </a:lnSpc>
              <a:spcBef>
                <a:spcPts val="510"/>
              </a:spcBef>
            </a:pPr>
            <a:r>
              <a:rPr sz="1700" kern="0" spc="50" dirty="0">
                <a:solidFill>
                  <a:srgbClr val="D99345">
                    <a:alpha val="100000"/>
                  </a:srgbClr>
                </a:solidFill>
                <a:latin typeface="Wingdings" panose="05000000000000000000"/>
                <a:ea typeface="Wingdings" panose="05000000000000000000"/>
                <a:cs typeface="Wingdings" panose="05000000000000000000"/>
              </a:rPr>
              <a:t>l</a:t>
            </a:r>
            <a:r>
              <a:rPr sz="1700" kern="0" spc="-750" dirty="0">
                <a:solidFill>
                  <a:srgbClr val="D99345">
                    <a:alpha val="100000"/>
                  </a:srgbClr>
                </a:solidFill>
                <a:latin typeface="Wingdings" panose="05000000000000000000"/>
                <a:ea typeface="Wingdings" panose="05000000000000000000"/>
                <a:cs typeface="Wingdings" panose="05000000000000000000"/>
              </a:rPr>
              <a:t> </a:t>
            </a:r>
            <a:r>
              <a:rPr sz="1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大粒径的沙：</a:t>
            </a:r>
            <a:endParaRPr sz="1700" dirty="0">
              <a:latin typeface="微软雅黑" panose="020B0503020204020204" charset="-122"/>
              <a:ea typeface="微软雅黑" panose="020B0503020204020204" charset="-122"/>
              <a:cs typeface="微软雅黑" panose="020B0503020204020204" charset="-122"/>
            </a:endParaRPr>
          </a:p>
          <a:p>
            <a:pPr marL="12700" algn="l" rtl="0" eaLnBrk="0">
              <a:lnSpc>
                <a:spcPct val="133000"/>
              </a:lnSpc>
              <a:spcBef>
                <a:spcPts val="185"/>
              </a:spcBef>
            </a:pP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磨蚀玻璃表面</a:t>
            </a:r>
            <a:r>
              <a:rPr sz="1700" b="1" kern="0" spc="-2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，破坏玻</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璃表面结构和光伏玻璃</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镀膜层</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marL="64135" algn="l" rtl="0" eaLnBrk="0">
              <a:lnSpc>
                <a:spcPct val="98000"/>
              </a:lnSpc>
              <a:spcBef>
                <a:spcPts val="520"/>
              </a:spcBef>
            </a:pPr>
            <a:r>
              <a:rPr sz="1700" kern="0" spc="60" dirty="0">
                <a:solidFill>
                  <a:srgbClr val="D99345">
                    <a:alpha val="100000"/>
                  </a:srgbClr>
                </a:solidFill>
                <a:latin typeface="Wingdings" panose="05000000000000000000"/>
                <a:ea typeface="Wingdings" panose="05000000000000000000"/>
                <a:cs typeface="Wingdings" panose="05000000000000000000"/>
              </a:rPr>
              <a:t>l</a:t>
            </a:r>
            <a:r>
              <a:rPr sz="1700" kern="0" spc="-760" dirty="0">
                <a:solidFill>
                  <a:srgbClr val="D99345">
                    <a:alpha val="100000"/>
                  </a:srgbClr>
                </a:solidFill>
                <a:latin typeface="Wingdings" panose="05000000000000000000"/>
                <a:ea typeface="Wingdings" panose="05000000000000000000"/>
                <a:cs typeface="Wingdings" panose="05000000000000000000"/>
              </a:rPr>
              <a:t> </a:t>
            </a:r>
            <a:r>
              <a:rPr sz="1700" b="1" kern="0" spc="60" dirty="0">
                <a:solidFill>
                  <a:srgbClr val="D99345">
                    <a:alpha val="100000"/>
                  </a:srgbClr>
                </a:solidFill>
                <a:latin typeface="微软雅黑" panose="020B0503020204020204" charset="-122"/>
                <a:ea typeface="微软雅黑" panose="020B0503020204020204" charset="-122"/>
                <a:cs typeface="微软雅黑" panose="020B0503020204020204" charset="-122"/>
              </a:rPr>
              <a:t>小粒径的尘</a:t>
            </a:r>
            <a:endParaRPr sz="1700" dirty="0">
              <a:latin typeface="微软雅黑" panose="020B0503020204020204" charset="-122"/>
              <a:ea typeface="微软雅黑" panose="020B0503020204020204" charset="-122"/>
              <a:cs typeface="微软雅黑" panose="020B0503020204020204" charset="-122"/>
            </a:endParaRPr>
          </a:p>
          <a:p>
            <a:pPr marL="46355" indent="1905" algn="l" rtl="0" eaLnBrk="0">
              <a:lnSpc>
                <a:spcPct val="133000"/>
              </a:lnSpc>
              <a:spcBef>
                <a:spcPts val="185"/>
              </a:spcBef>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通过物理和化学吸附</a:t>
            </a:r>
            <a:r>
              <a:rPr sz="1700" b="1" kern="0" spc="-2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黏附在玻璃表面形成遮</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挡</a:t>
            </a:r>
            <a:r>
              <a:rPr sz="1700" b="1" kern="0" spc="-2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3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降低光的透过率</a:t>
            </a:r>
            <a:endParaRPr sz="1700" dirty="0">
              <a:latin typeface="微软雅黑" panose="020B0503020204020204" charset="-122"/>
              <a:ea typeface="微软雅黑" panose="020B0503020204020204" charset="-122"/>
              <a:cs typeface="微软雅黑" panose="020B0503020204020204" charset="-122"/>
            </a:endParaRPr>
          </a:p>
        </p:txBody>
      </p:sp>
      <p:pic>
        <p:nvPicPr>
          <p:cNvPr id="86" name="picture 86"/>
          <p:cNvPicPr>
            <a:picLocks noChangeAspect="1"/>
          </p:cNvPicPr>
          <p:nvPr/>
        </p:nvPicPr>
        <p:blipFill>
          <a:blip r:embed="rId3"/>
          <a:stretch>
            <a:fillRect/>
          </a:stretch>
        </p:blipFill>
        <p:spPr>
          <a:xfrm rot="21600000">
            <a:off x="399140" y="2266756"/>
            <a:ext cx="2807223" cy="3203326"/>
          </a:xfrm>
          <a:prstGeom prst="rect">
            <a:avLst/>
          </a:prstGeom>
        </p:spPr>
      </p:pic>
      <p:sp>
        <p:nvSpPr>
          <p:cNvPr id="90" name="textbox 90"/>
          <p:cNvSpPr/>
          <p:nvPr/>
        </p:nvSpPr>
        <p:spPr>
          <a:xfrm>
            <a:off x="3778425" y="5620492"/>
            <a:ext cx="2627629" cy="732790"/>
          </a:xfrm>
          <a:prstGeom prst="rect">
            <a:avLst/>
          </a:prstGeom>
          <a:noFill/>
          <a:ln w="0" cap="flat">
            <a:noFill/>
            <a:prstDash val="solid"/>
            <a:miter lim="0"/>
          </a:ln>
        </p:spPr>
        <p:txBody>
          <a:bodyPr vert="horz" wrap="square" lIns="0" tIns="0" rIns="0" bIns="0"/>
          <a:lstStyle/>
          <a:p>
            <a:pPr algn="l" rtl="0" eaLnBrk="0">
              <a:lnSpc>
                <a:spcPct val="43000"/>
              </a:lnSpc>
            </a:pPr>
            <a:endParaRPr sz="100" dirty="0">
              <a:latin typeface="Arial" panose="020B0604020202020204"/>
              <a:ea typeface="Arial" panose="020B0604020202020204"/>
              <a:cs typeface="Arial" panose="020B0604020202020204"/>
            </a:endParaRPr>
          </a:p>
          <a:p>
            <a:pPr marL="17145" indent="-4445" algn="l" rtl="0" eaLnBrk="0">
              <a:lnSpc>
                <a:spcPct val="104000"/>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风沙沉降到表面一段时间后，</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受大气中的水蒸气、</a:t>
            </a:r>
            <a:r>
              <a:rPr sz="15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雨水等</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因素影响   粉状积尘会逐渐</a:t>
            </a:r>
            <a:endParaRPr sz="1500" dirty="0">
              <a:latin typeface="微软雅黑" panose="020B0503020204020204" charset="-122"/>
              <a:ea typeface="微软雅黑" panose="020B0503020204020204" charset="-122"/>
              <a:cs typeface="微软雅黑" panose="020B0503020204020204" charset="-122"/>
            </a:endParaRPr>
          </a:p>
        </p:txBody>
      </p:sp>
      <p:sp>
        <p:nvSpPr>
          <p:cNvPr id="92" name="textbox 92"/>
          <p:cNvSpPr/>
          <p:nvPr/>
        </p:nvSpPr>
        <p:spPr>
          <a:xfrm>
            <a:off x="6978540" y="5620694"/>
            <a:ext cx="2461260" cy="732155"/>
          </a:xfrm>
          <a:prstGeom prst="rect">
            <a:avLst/>
          </a:prstGeom>
          <a:noFill/>
          <a:ln w="0" cap="flat">
            <a:noFill/>
            <a:prstDash val="solid"/>
            <a:miter lim="0"/>
          </a:ln>
        </p:spPr>
        <p:txBody>
          <a:bodyPr vert="horz" wrap="square" lIns="0" tIns="0" rIns="0" bIns="0"/>
          <a:lstStyle/>
          <a:p>
            <a:pPr algn="l" rtl="0" eaLnBrk="0">
              <a:lnSpc>
                <a:spcPct val="41000"/>
              </a:lnSpc>
            </a:pPr>
            <a:endParaRPr sz="100" dirty="0">
              <a:latin typeface="Arial" panose="020B0604020202020204"/>
              <a:ea typeface="Arial" panose="020B0604020202020204"/>
              <a:cs typeface="Arial" panose="020B0604020202020204"/>
            </a:endParaRPr>
          </a:p>
          <a:p>
            <a:pPr marL="12700" indent="2540" algn="l" rtl="0" eaLnBrk="0">
              <a:lnSpc>
                <a:spcPct val="104000"/>
              </a:lnSpc>
            </a:pP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长时间水蒸气的累积冲</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刷、</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雨水的不完全冲刷等</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因素</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鳞状积尘形态积尘会被冲刷</a:t>
            </a:r>
            <a:endParaRPr sz="1500" dirty="0">
              <a:latin typeface="微软雅黑" panose="020B0503020204020204" charset="-122"/>
              <a:ea typeface="微软雅黑" panose="020B0503020204020204" charset="-122"/>
              <a:cs typeface="微软雅黑" panose="020B0503020204020204" charset="-122"/>
            </a:endParaRPr>
          </a:p>
        </p:txBody>
      </p:sp>
      <p:sp>
        <p:nvSpPr>
          <p:cNvPr id="94" name="textbox 94"/>
          <p:cNvSpPr/>
          <p:nvPr/>
        </p:nvSpPr>
        <p:spPr>
          <a:xfrm>
            <a:off x="3780450" y="6253411"/>
            <a:ext cx="3830320" cy="325120"/>
          </a:xfrm>
          <a:prstGeom prst="rect">
            <a:avLst/>
          </a:prstGeom>
          <a:noFill/>
          <a:ln w="0" cap="flat">
            <a:noFill/>
            <a:prstDash val="solid"/>
            <a:miter lim="0"/>
          </a:ln>
        </p:spPr>
        <p:txBody>
          <a:bodyPr vert="horz" wrap="square" lIns="0" tIns="0" rIns="0" bIns="0"/>
          <a:lstStyle/>
          <a:p>
            <a:pPr algn="l" rtl="0" eaLnBrk="0">
              <a:lnSpc>
                <a:spcPct val="85000"/>
              </a:lnSpc>
            </a:pPr>
            <a:endParaRPr sz="100" dirty="0">
              <a:latin typeface="Arial" panose="020B0604020202020204"/>
              <a:ea typeface="Arial" panose="020B0604020202020204"/>
              <a:cs typeface="Arial" panose="020B0604020202020204"/>
            </a:endParaRPr>
          </a:p>
          <a:p>
            <a:pPr marL="848995" algn="l" rtl="0" eaLnBrk="0">
              <a:lnSpc>
                <a:spcPct val="88000"/>
              </a:lnSpc>
            </a:pPr>
            <a:r>
              <a:rPr sz="400" b="1" kern="0" spc="18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endParaRPr sz="400" dirty="0">
              <a:latin typeface="微软雅黑" panose="020B0503020204020204" charset="-122"/>
              <a:ea typeface="微软雅黑" panose="020B0503020204020204" charset="-122"/>
              <a:cs typeface="微软雅黑" panose="020B0503020204020204" charset="-122"/>
            </a:endParaRPr>
          </a:p>
          <a:p>
            <a:pPr marL="12700" algn="l" rtl="0" eaLnBrk="0">
              <a:lnSpc>
                <a:spcPct val="88000"/>
              </a:lnSpc>
              <a:spcBef>
                <a:spcPts val="345"/>
              </a:spcBef>
            </a:pPr>
            <a:r>
              <a:rPr sz="15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变为鳞片形                                    成</a:t>
            </a:r>
            <a:r>
              <a:rPr sz="15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沟状</a:t>
            </a:r>
            <a:endParaRPr sz="1500" dirty="0">
              <a:latin typeface="微软雅黑" panose="020B0503020204020204" charset="-122"/>
              <a:ea typeface="微软雅黑" panose="020B0503020204020204" charset="-122"/>
              <a:cs typeface="微软雅黑" panose="020B0503020204020204" charset="-122"/>
            </a:endParaRPr>
          </a:p>
        </p:txBody>
      </p:sp>
      <p:sp>
        <p:nvSpPr>
          <p:cNvPr id="96" name="textbox 96"/>
          <p:cNvSpPr/>
          <p:nvPr/>
        </p:nvSpPr>
        <p:spPr>
          <a:xfrm>
            <a:off x="532305" y="5620087"/>
            <a:ext cx="2259329" cy="469900"/>
          </a:xfrm>
          <a:prstGeom prst="rect">
            <a:avLst/>
          </a:prstGeom>
          <a:noFill/>
          <a:ln w="0" cap="flat">
            <a:noFill/>
            <a:prstDash val="solid"/>
            <a:miter lim="0"/>
          </a:ln>
        </p:spPr>
        <p:txBody>
          <a:bodyPr vert="horz" wrap="square" lIns="0" tIns="0" rIns="0" bIns="0"/>
          <a:lstStyle/>
          <a:p>
            <a:pPr algn="l" rtl="0" eaLnBrk="0">
              <a:lnSpc>
                <a:spcPct val="27000"/>
              </a:lnSpc>
            </a:pPr>
            <a:endParaRPr sz="100" dirty="0">
              <a:latin typeface="Arial" panose="020B0604020202020204"/>
              <a:ea typeface="Arial" panose="020B0604020202020204"/>
              <a:cs typeface="Arial" panose="020B0604020202020204"/>
            </a:endParaRPr>
          </a:p>
          <a:p>
            <a:pPr marL="13970" indent="-1270" algn="l" rtl="0" eaLnBrk="0">
              <a:lnSpc>
                <a:spcPct val="99000"/>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风沙沉降初期</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，颗粒</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物在</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表面的分布状态较为均匀</a:t>
            </a:r>
            <a:endParaRPr sz="15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rect 9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grpSp>
        <p:nvGrpSpPr>
          <p:cNvPr id="2" name="group 2"/>
          <p:cNvGrpSpPr/>
          <p:nvPr/>
        </p:nvGrpSpPr>
        <p:grpSpPr>
          <a:xfrm rot="21600000">
            <a:off x="4911090" y="3630294"/>
            <a:ext cx="1575434" cy="1135380"/>
            <a:chOff x="0" y="0"/>
            <a:chExt cx="1575434" cy="1135380"/>
          </a:xfrm>
        </p:grpSpPr>
        <p:pic>
          <p:nvPicPr>
            <p:cNvPr id="100" name="picture 100"/>
            <p:cNvPicPr>
              <a:picLocks noChangeAspect="1"/>
            </p:cNvPicPr>
            <p:nvPr/>
          </p:nvPicPr>
          <p:blipFill>
            <a:blip r:embed="rId1"/>
            <a:stretch>
              <a:fillRect/>
            </a:stretch>
          </p:blipFill>
          <p:spPr>
            <a:xfrm rot="21600000">
              <a:off x="0" y="0"/>
              <a:ext cx="1575434" cy="1135380"/>
            </a:xfrm>
            <a:prstGeom prst="rect">
              <a:avLst/>
            </a:prstGeom>
          </p:spPr>
        </p:pic>
        <p:sp>
          <p:nvSpPr>
            <p:cNvPr id="102" name="textbox 102"/>
            <p:cNvSpPr/>
            <p:nvPr/>
          </p:nvSpPr>
          <p:spPr>
            <a:xfrm>
              <a:off x="-12700" y="-12700"/>
              <a:ext cx="1600835" cy="1162685"/>
            </a:xfrm>
            <a:prstGeom prst="rect">
              <a:avLst/>
            </a:prstGeom>
            <a:noFill/>
            <a:ln w="0" cap="flat">
              <a:noFill/>
              <a:prstDash val="solid"/>
              <a:miter lim="0"/>
            </a:ln>
          </p:spPr>
          <p:txBody>
            <a:bodyPr vert="horz" wrap="square" lIns="0" tIns="0" rIns="0" bIns="0"/>
            <a:lstStyle/>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marL="461010" algn="l" rtl="0" eaLnBrk="0">
                <a:lnSpc>
                  <a:spcPct val="88000"/>
                </a:lnSpc>
                <a:spcBef>
                  <a:spcPts val="0"/>
                </a:spcBef>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毛细力</a:t>
              </a:r>
              <a:endParaRPr sz="1700" dirty="0">
                <a:latin typeface="微软雅黑" panose="020B0503020204020204" charset="-122"/>
                <a:ea typeface="微软雅黑" panose="020B0503020204020204" charset="-122"/>
                <a:cs typeface="微软雅黑" panose="020B0503020204020204" charset="-122"/>
              </a:endParaRPr>
            </a:p>
          </p:txBody>
        </p:sp>
      </p:grpSp>
      <p:graphicFrame>
        <p:nvGraphicFramePr>
          <p:cNvPr id="104" name="table 104"/>
          <p:cNvGraphicFramePr>
            <a:graphicFrameLocks noGrp="1"/>
          </p:cNvGraphicFramePr>
          <p:nvPr/>
        </p:nvGraphicFramePr>
        <p:xfrm>
          <a:off x="879106" y="3610267"/>
          <a:ext cx="1574800" cy="1160145"/>
        </p:xfrm>
        <a:graphic>
          <a:graphicData uri="http://schemas.openxmlformats.org/drawingml/2006/table">
            <a:tbl>
              <a:tblPr>
                <a:solidFill>
                  <a:srgbClr val="F0A22E"/>
                </a:solidFill>
              </a:tblPr>
              <a:tblGrid>
                <a:gridCol w="1574800"/>
              </a:tblGrid>
              <a:tr h="1153795">
                <a:tc>
                  <a:txBody>
                    <a:bodyPr/>
                    <a:lstStyle/>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marL="332740" algn="l" rtl="0" eaLnBrk="0">
                        <a:lnSpc>
                          <a:spcPct val="88000"/>
                        </a:lnSpc>
                        <a:spcBef>
                          <a:spcPts val="5"/>
                        </a:spcBef>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范德华力</a:t>
                      </a:r>
                      <a:endParaRPr sz="17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B0761F"/>
                      </a:solidFill>
                      <a:prstDash val="solid"/>
                      <a:round/>
                      <a:headEnd type="none" w="med" len="med"/>
                      <a:tailEnd type="none" w="med" len="med"/>
                    </a:lnL>
                    <a:lnR w="6350" cap="flat" cmpd="sng" algn="ctr">
                      <a:solidFill>
                        <a:srgbClr val="B0761F"/>
                      </a:solidFill>
                      <a:prstDash val="solid"/>
                      <a:round/>
                      <a:headEnd type="none" w="med" len="med"/>
                      <a:tailEnd type="none" w="med" len="med"/>
                    </a:lnR>
                    <a:lnT w="6350" cap="flat" cmpd="sng" algn="ctr">
                      <a:solidFill>
                        <a:srgbClr val="B0761F"/>
                      </a:solidFill>
                      <a:prstDash val="solid"/>
                      <a:round/>
                      <a:headEnd type="none" w="med" len="med"/>
                      <a:tailEnd type="none" w="med" len="med"/>
                    </a:lnT>
                    <a:lnB w="6350" cap="flat" cmpd="sng" algn="ctr">
                      <a:solidFill>
                        <a:srgbClr val="B0761F"/>
                      </a:solidFill>
                      <a:prstDash val="solid"/>
                      <a:round/>
                      <a:headEnd type="none" w="med" len="med"/>
                      <a:tailEnd type="none" w="med" len="med"/>
                    </a:lnB>
                    <a:solidFill>
                      <a:srgbClr val="F0A22E"/>
                    </a:solidFill>
                  </a:tcPr>
                </a:tc>
              </a:tr>
            </a:tbl>
          </a:graphicData>
        </a:graphic>
      </p:graphicFrame>
      <p:sp>
        <p:nvSpPr>
          <p:cNvPr id="106" name="textbox 106"/>
          <p:cNvSpPr/>
          <p:nvPr/>
        </p:nvSpPr>
        <p:spPr>
          <a:xfrm>
            <a:off x="3132521" y="5259407"/>
            <a:ext cx="1037589" cy="481330"/>
          </a:xfrm>
          <a:prstGeom prst="rect">
            <a:avLst/>
          </a:prstGeom>
          <a:noFill/>
          <a:ln w="0" cap="flat">
            <a:noFill/>
            <a:prstDash val="solid"/>
            <a:miter lim="0"/>
          </a:ln>
        </p:spPr>
        <p:txBody>
          <a:bodyPr vert="horz" wrap="square" lIns="0" tIns="0" rIns="0" bIns="0"/>
          <a:lstStyle/>
          <a:p>
            <a:pPr algn="l" rtl="0" eaLnBrk="0">
              <a:lnSpc>
                <a:spcPct val="86000"/>
              </a:lnSpc>
            </a:pPr>
            <a:endParaRPr sz="100" dirty="0">
              <a:latin typeface="Arial" panose="020B0604020202020204"/>
              <a:ea typeface="Arial" panose="020B0604020202020204"/>
              <a:cs typeface="Arial" panose="020B0604020202020204"/>
            </a:endParaRPr>
          </a:p>
          <a:p>
            <a:pPr marL="12700" algn="l" rtl="0" eaLnBrk="0">
              <a:lnSpc>
                <a:spcPct val="88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灰尘粒径大</a:t>
            </a:r>
            <a:endParaRPr sz="1500" dirty="0">
              <a:latin typeface="微软雅黑" panose="020B0503020204020204" charset="-122"/>
              <a:ea typeface="微软雅黑" panose="020B0503020204020204" charset="-122"/>
              <a:cs typeface="微软雅黑" panose="020B0503020204020204" charset="-122"/>
            </a:endParaRPr>
          </a:p>
          <a:p>
            <a:pPr marL="13970" algn="l" rtl="0" eaLnBrk="0">
              <a:lnSpc>
                <a:spcPct val="87000"/>
              </a:lnSpc>
              <a:spcBef>
                <a:spcPts val="435"/>
              </a:spcBef>
            </a:pPr>
            <a:r>
              <a:rPr sz="15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于 </a:t>
            </a:r>
            <a:r>
              <a:rPr sz="1500" b="1" kern="0" spc="40" dirty="0">
                <a:solidFill>
                  <a:srgbClr val="FFFFFF">
                    <a:alpha val="100000"/>
                  </a:srgbClr>
                </a:solidFill>
                <a:latin typeface="Arial" panose="020B0604020202020204"/>
                <a:ea typeface="Arial" panose="020B0604020202020204"/>
                <a:cs typeface="Arial" panose="020B0604020202020204"/>
              </a:rPr>
              <a:t>50μm</a:t>
            </a:r>
            <a:endParaRPr sz="1500" dirty="0">
              <a:latin typeface="Arial" panose="020B0604020202020204"/>
              <a:ea typeface="Arial" panose="020B0604020202020204"/>
              <a:cs typeface="Arial" panose="020B0604020202020204"/>
            </a:endParaRPr>
          </a:p>
        </p:txBody>
      </p:sp>
      <p:sp>
        <p:nvSpPr>
          <p:cNvPr id="108" name="textbox 108"/>
          <p:cNvSpPr/>
          <p:nvPr/>
        </p:nvSpPr>
        <p:spPr>
          <a:xfrm>
            <a:off x="2895231" y="3610267"/>
            <a:ext cx="1575435" cy="1160780"/>
          </a:xfrm>
          <a:prstGeom prst="rect">
            <a:avLst/>
          </a:prstGeom>
          <a:solidFill>
            <a:srgbClr val="EC9F2D">
              <a:alpha val="100000"/>
            </a:srgbClr>
          </a:solidFill>
          <a:ln w="0" cap="flat">
            <a:noFill/>
            <a:prstDash val="solid"/>
            <a:miter lim="0"/>
          </a:ln>
        </p:spPr>
        <p:txBody>
          <a:bodyPr vert="horz" wrap="square" lIns="0" tIns="0" rIns="0" bIns="0"/>
          <a:lstStyle/>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448945" algn="l" rtl="0" eaLnBrk="0">
              <a:lnSpc>
                <a:spcPct val="87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静电力</a:t>
            </a:r>
            <a:endParaRPr sz="1700" dirty="0">
              <a:latin typeface="微软雅黑" panose="020B0503020204020204" charset="-122"/>
              <a:ea typeface="微软雅黑" panose="020B0503020204020204" charset="-122"/>
              <a:cs typeface="微软雅黑" panose="020B0503020204020204" charset="-122"/>
            </a:endParaRPr>
          </a:p>
        </p:txBody>
      </p:sp>
      <p:sp>
        <p:nvSpPr>
          <p:cNvPr id="110" name="textbox 110"/>
          <p:cNvSpPr/>
          <p:nvPr/>
        </p:nvSpPr>
        <p:spPr>
          <a:xfrm>
            <a:off x="1002096" y="5243531"/>
            <a:ext cx="1037589" cy="481330"/>
          </a:xfrm>
          <a:prstGeom prst="rect">
            <a:avLst/>
          </a:prstGeom>
          <a:noFill/>
          <a:ln w="0" cap="flat">
            <a:noFill/>
            <a:prstDash val="solid"/>
            <a:miter lim="0"/>
          </a:ln>
        </p:spPr>
        <p:txBody>
          <a:bodyPr vert="horz" wrap="square" lIns="0" tIns="0" rIns="0" bIns="0"/>
          <a:lstStyle/>
          <a:p>
            <a:pPr algn="l" rtl="0" eaLnBrk="0">
              <a:lnSpc>
                <a:spcPct val="86000"/>
              </a:lnSpc>
            </a:pPr>
            <a:endParaRPr sz="100" dirty="0">
              <a:latin typeface="Arial" panose="020B0604020202020204"/>
              <a:ea typeface="Arial" panose="020B0604020202020204"/>
              <a:cs typeface="Arial" panose="020B0604020202020204"/>
            </a:endParaRPr>
          </a:p>
          <a:p>
            <a:pPr marL="12700" algn="l" rtl="0" eaLnBrk="0">
              <a:lnSpc>
                <a:spcPct val="88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灰尘粒径小</a:t>
            </a:r>
            <a:endParaRPr sz="1500" dirty="0">
              <a:latin typeface="微软雅黑" panose="020B0503020204020204" charset="-122"/>
              <a:ea typeface="微软雅黑" panose="020B0503020204020204" charset="-122"/>
              <a:cs typeface="微软雅黑" panose="020B0503020204020204" charset="-122"/>
            </a:endParaRPr>
          </a:p>
          <a:p>
            <a:pPr marL="13970" algn="l" rtl="0" eaLnBrk="0">
              <a:lnSpc>
                <a:spcPct val="87000"/>
              </a:lnSpc>
              <a:spcBef>
                <a:spcPts val="435"/>
              </a:spcBef>
            </a:pPr>
            <a:r>
              <a:rPr sz="15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于 </a:t>
            </a:r>
            <a:r>
              <a:rPr sz="1500" b="1" kern="0" spc="40" dirty="0">
                <a:solidFill>
                  <a:srgbClr val="FFFFFF">
                    <a:alpha val="100000"/>
                  </a:srgbClr>
                </a:solidFill>
                <a:latin typeface="Arial" panose="020B0604020202020204"/>
                <a:ea typeface="Arial" panose="020B0604020202020204"/>
                <a:cs typeface="Arial" panose="020B0604020202020204"/>
              </a:rPr>
              <a:t>50μm</a:t>
            </a:r>
            <a:endParaRPr sz="1500" dirty="0">
              <a:latin typeface="Arial" panose="020B0604020202020204"/>
              <a:ea typeface="Arial" panose="020B0604020202020204"/>
              <a:cs typeface="Arial" panose="020B0604020202020204"/>
            </a:endParaRPr>
          </a:p>
        </p:txBody>
      </p:sp>
      <p:pic>
        <p:nvPicPr>
          <p:cNvPr id="112" name="picture 112"/>
          <p:cNvPicPr>
            <a:picLocks noChangeAspect="1"/>
          </p:cNvPicPr>
          <p:nvPr/>
        </p:nvPicPr>
        <p:blipFill>
          <a:blip r:embed="rId2"/>
          <a:stretch>
            <a:fillRect/>
          </a:stretch>
        </p:blipFill>
        <p:spPr>
          <a:xfrm rot="21600000">
            <a:off x="651192" y="3144837"/>
            <a:ext cx="6833869" cy="3178175"/>
          </a:xfrm>
          <a:prstGeom prst="rect">
            <a:avLst/>
          </a:prstGeom>
        </p:spPr>
      </p:pic>
      <p:pic>
        <p:nvPicPr>
          <p:cNvPr id="116" name="picture 116"/>
          <p:cNvPicPr>
            <a:picLocks noChangeAspect="1"/>
          </p:cNvPicPr>
          <p:nvPr/>
        </p:nvPicPr>
        <p:blipFill>
          <a:blip r:embed="rId3"/>
          <a:stretch>
            <a:fillRect/>
          </a:stretch>
        </p:blipFill>
        <p:spPr>
          <a:xfrm rot="21600000">
            <a:off x="7636192" y="3166427"/>
            <a:ext cx="4785994" cy="3155949"/>
          </a:xfrm>
          <a:prstGeom prst="rect">
            <a:avLst/>
          </a:prstGeom>
        </p:spPr>
      </p:pic>
      <p:sp>
        <p:nvSpPr>
          <p:cNvPr id="118" name="textbox 118"/>
          <p:cNvSpPr/>
          <p:nvPr/>
        </p:nvSpPr>
        <p:spPr>
          <a:xfrm>
            <a:off x="968146" y="245266"/>
            <a:ext cx="6330950" cy="1107439"/>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80" dirty="0">
                <a:solidFill>
                  <a:srgbClr val="FFFFFF">
                    <a:alpha val="100000"/>
                  </a:srgbClr>
                </a:solidFill>
                <a:latin typeface="Arial" panose="020B0604020202020204"/>
                <a:ea typeface="Arial" panose="020B0604020202020204"/>
                <a:cs typeface="Arial" panose="020B0604020202020204"/>
              </a:rPr>
              <a:t>1.4 </a:t>
            </a:r>
            <a:r>
              <a:rPr sz="23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光伏组件玻璃表面</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灰尘的</a:t>
            </a:r>
            <a:r>
              <a:rPr sz="2700" b="1" kern="0" spc="70" dirty="0">
                <a:solidFill>
                  <a:srgbClr val="E5A339">
                    <a:alpha val="100000"/>
                  </a:srgbClr>
                </a:solidFill>
                <a:latin typeface="微软雅黑" panose="020B0503020204020204" charset="-122"/>
                <a:ea typeface="微软雅黑" panose="020B0503020204020204" charset="-122"/>
                <a:cs typeface="微软雅黑" panose="020B0503020204020204" charset="-122"/>
              </a:rPr>
              <a:t>吸附机理</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72000"/>
              </a:lnSpc>
            </a:pPr>
            <a:endParaRPr sz="1000" dirty="0">
              <a:latin typeface="Arial" panose="020B0604020202020204"/>
              <a:ea typeface="Arial" panose="020B0604020202020204"/>
              <a:cs typeface="Arial" panose="020B0604020202020204"/>
            </a:endParaRPr>
          </a:p>
          <a:p>
            <a:pPr algn="l" rtl="0" eaLnBrk="0">
              <a:lnSpc>
                <a:spcPct val="113000"/>
              </a:lnSpc>
            </a:pPr>
            <a:endParaRPr sz="600" dirty="0">
              <a:latin typeface="Arial" panose="020B0604020202020204"/>
              <a:ea typeface="Arial" panose="020B0604020202020204"/>
              <a:cs typeface="Arial" panose="020B0604020202020204"/>
            </a:endParaRPr>
          </a:p>
          <a:p>
            <a:pPr algn="r" rtl="0" eaLnBrk="0">
              <a:lnSpc>
                <a:spcPct val="87000"/>
              </a:lnSpc>
              <a:spcBef>
                <a:spcPts val="5"/>
              </a:spcBef>
            </a:pPr>
            <a:r>
              <a:rPr sz="2700" b="1" kern="0" spc="90" dirty="0">
                <a:solidFill>
                  <a:srgbClr val="E5A339">
                    <a:alpha val="100000"/>
                  </a:srgbClr>
                </a:solidFill>
                <a:latin typeface="微软雅黑" panose="020B0503020204020204" charset="-122"/>
                <a:ea typeface="微软雅黑" panose="020B0503020204020204" charset="-122"/>
                <a:cs typeface="微软雅黑" panose="020B0503020204020204" charset="-122"/>
              </a:rPr>
              <a:t>灰尘吸附机理</a:t>
            </a:r>
            <a:endParaRPr sz="2700" dirty="0">
              <a:latin typeface="微软雅黑" panose="020B0503020204020204" charset="-122"/>
              <a:ea typeface="微软雅黑" panose="020B0503020204020204" charset="-122"/>
              <a:cs typeface="微软雅黑" panose="020B0503020204020204" charset="-122"/>
            </a:endParaRPr>
          </a:p>
        </p:txBody>
      </p:sp>
      <p:sp>
        <p:nvSpPr>
          <p:cNvPr id="120" name="textbox 120"/>
          <p:cNvSpPr/>
          <p:nvPr/>
        </p:nvSpPr>
        <p:spPr>
          <a:xfrm>
            <a:off x="4854465" y="4971751"/>
            <a:ext cx="2461260" cy="1107439"/>
          </a:xfrm>
          <a:prstGeom prst="rect">
            <a:avLst/>
          </a:prstGeom>
          <a:noFill/>
          <a:ln w="0" cap="flat">
            <a:noFill/>
            <a:prstDash val="solid"/>
            <a:miter lim="0"/>
          </a:ln>
        </p:spPr>
        <p:txBody>
          <a:bodyPr vert="horz" wrap="square" lIns="0" tIns="0" rIns="0" bIns="0"/>
          <a:lstStyle/>
          <a:p>
            <a:pPr algn="l" rtl="0" eaLnBrk="0">
              <a:lnSpc>
                <a:spcPct val="81000"/>
              </a:lnSpc>
            </a:pPr>
            <a:endParaRPr sz="100" dirty="0">
              <a:latin typeface="Arial" panose="020B0604020202020204"/>
              <a:ea typeface="Arial" panose="020B0604020202020204"/>
              <a:cs typeface="Arial" panose="020B0604020202020204"/>
            </a:endParaRPr>
          </a:p>
          <a:p>
            <a:pPr marL="12700" algn="l" rtl="0" eaLnBrk="0">
              <a:lnSpc>
                <a:spcPct val="88000"/>
              </a:lnSpc>
            </a:pP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相对湿度</a:t>
            </a:r>
            <a:r>
              <a:rPr sz="1500" b="1" kern="0" spc="60" dirty="0">
                <a:solidFill>
                  <a:srgbClr val="FFFFFF">
                    <a:alpha val="100000"/>
                  </a:srgbClr>
                </a:solidFill>
                <a:latin typeface="Arial" panose="020B0604020202020204"/>
                <a:ea typeface="Arial" panose="020B0604020202020204"/>
                <a:cs typeface="Arial" panose="020B0604020202020204"/>
              </a:rPr>
              <a:t>&lt;50%</a:t>
            </a:r>
            <a:r>
              <a:rPr sz="1500" b="1" kern="0" spc="320" dirty="0">
                <a:solidFill>
                  <a:srgbClr val="FFFFFF">
                    <a:alpha val="100000"/>
                  </a:srgbClr>
                </a:solidFill>
                <a:latin typeface="Arial" panose="020B0604020202020204"/>
                <a:ea typeface="Arial" panose="020B0604020202020204"/>
                <a:cs typeface="Arial" panose="020B0604020202020204"/>
              </a:rPr>
              <a:t> </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，无影响</a:t>
            </a:r>
            <a:endParaRPr sz="1500" dirty="0">
              <a:latin typeface="微软雅黑" panose="020B0503020204020204" charset="-122"/>
              <a:ea typeface="微软雅黑" panose="020B0503020204020204" charset="-122"/>
              <a:cs typeface="微软雅黑" panose="020B0503020204020204" charset="-122"/>
            </a:endParaRPr>
          </a:p>
          <a:p>
            <a:pPr marL="12700" algn="l" rtl="0" eaLnBrk="0">
              <a:lnSpc>
                <a:spcPct val="88000"/>
              </a:lnSpc>
              <a:spcBef>
                <a:spcPts val="330"/>
              </a:spcBef>
            </a:pP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相对湿度</a:t>
            </a:r>
            <a:r>
              <a:rPr sz="1500" b="1" kern="0" spc="60" dirty="0">
                <a:solidFill>
                  <a:srgbClr val="FFFFFF">
                    <a:alpha val="100000"/>
                  </a:srgbClr>
                </a:solidFill>
                <a:latin typeface="Arial" panose="020B0604020202020204"/>
                <a:ea typeface="Arial" panose="020B0604020202020204"/>
                <a:cs typeface="Arial" panose="020B0604020202020204"/>
              </a:rPr>
              <a:t>&gt;65%</a:t>
            </a:r>
            <a:r>
              <a:rPr sz="1500" b="1" kern="0" spc="-150" dirty="0">
                <a:solidFill>
                  <a:srgbClr val="FFFFFF">
                    <a:alpha val="100000"/>
                  </a:srgbClr>
                </a:solidFill>
                <a:latin typeface="Arial" panose="020B0604020202020204"/>
                <a:ea typeface="Arial" panose="020B0604020202020204"/>
                <a:cs typeface="Arial" panose="020B0604020202020204"/>
              </a:rPr>
              <a:t> </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 主导作用</a:t>
            </a:r>
            <a:endParaRPr sz="1500" dirty="0">
              <a:latin typeface="微软雅黑" panose="020B0503020204020204" charset="-122"/>
              <a:ea typeface="微软雅黑" panose="020B0503020204020204" charset="-122"/>
              <a:cs typeface="微软雅黑" panose="020B0503020204020204" charset="-122"/>
            </a:endParaRPr>
          </a:p>
          <a:p>
            <a:pPr marL="15240" indent="-1905" algn="l" rtl="0" eaLnBrk="0">
              <a:lnSpc>
                <a:spcPct val="139000"/>
              </a:lnSpc>
              <a:spcBef>
                <a:spcPts val="20"/>
              </a:spcBef>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增加粗糙度会降低灰尘和表</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面之间的毛细力</a:t>
            </a:r>
            <a:endParaRPr sz="1500" dirty="0">
              <a:latin typeface="微软雅黑" panose="020B0503020204020204" charset="-122"/>
              <a:ea typeface="微软雅黑" panose="020B0503020204020204" charset="-122"/>
              <a:cs typeface="微软雅黑" panose="020B0503020204020204" charset="-122"/>
            </a:endParaRPr>
          </a:p>
        </p:txBody>
      </p:sp>
      <p:sp>
        <p:nvSpPr>
          <p:cNvPr id="122" name="textbox 122"/>
          <p:cNvSpPr/>
          <p:nvPr/>
        </p:nvSpPr>
        <p:spPr>
          <a:xfrm>
            <a:off x="920267" y="1665985"/>
            <a:ext cx="3924300" cy="641350"/>
          </a:xfrm>
          <a:prstGeom prst="rect">
            <a:avLst/>
          </a:prstGeom>
          <a:noFill/>
          <a:ln w="0" cap="flat">
            <a:noFill/>
            <a:prstDash val="solid"/>
            <a:miter lim="0"/>
          </a:ln>
        </p:spPr>
        <p:txBody>
          <a:bodyPr vert="horz" wrap="square" lIns="0" tIns="0" rIns="0" bIns="0"/>
          <a:lstStyle/>
          <a:p>
            <a:pPr algn="l" rtl="0" eaLnBrk="0">
              <a:lnSpc>
                <a:spcPct val="79000"/>
              </a:lnSpc>
            </a:pPr>
            <a:endParaRPr sz="100" dirty="0">
              <a:latin typeface="Arial" panose="020B0604020202020204"/>
              <a:ea typeface="Arial" panose="020B0604020202020204"/>
              <a:cs typeface="Arial" panose="020B0604020202020204"/>
            </a:endParaRPr>
          </a:p>
          <a:p>
            <a:pPr marL="12700" algn="l" rtl="0" eaLnBrk="0">
              <a:lnSpc>
                <a:spcPct val="98000"/>
              </a:lnSpc>
            </a:pPr>
            <a:r>
              <a:rPr sz="1700" kern="0" spc="60" dirty="0">
                <a:solidFill>
                  <a:srgbClr val="FFFFFF">
                    <a:alpha val="100000"/>
                  </a:srgbClr>
                </a:solidFill>
                <a:latin typeface="Wingdings" panose="05000000000000000000"/>
                <a:ea typeface="Wingdings" panose="05000000000000000000"/>
                <a:cs typeface="Wingdings" panose="05000000000000000000"/>
              </a:rPr>
              <a:t>l</a:t>
            </a:r>
            <a:r>
              <a:rPr sz="1700" kern="0" spc="-740" dirty="0">
                <a:solidFill>
                  <a:srgbClr val="FFFFFF">
                    <a:alpha val="100000"/>
                  </a:srgbClr>
                </a:solidFill>
                <a:latin typeface="Wingdings" panose="05000000000000000000"/>
                <a:ea typeface="Wingdings" panose="05000000000000000000"/>
                <a:cs typeface="Wingdings" panose="05000000000000000000"/>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聚四氟乙烯表面能：</a:t>
            </a:r>
            <a:r>
              <a:rPr sz="1700" b="1" kern="0" spc="-2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Arial" panose="020B0604020202020204"/>
                <a:ea typeface="Arial" panose="020B0604020202020204"/>
                <a:cs typeface="Arial" panose="020B0604020202020204"/>
              </a:rPr>
              <a:t>19</a:t>
            </a:r>
            <a:r>
              <a:rPr sz="1700" b="1" kern="0" spc="0" dirty="0">
                <a:solidFill>
                  <a:srgbClr val="FFFFFF">
                    <a:alpha val="100000"/>
                  </a:srgbClr>
                </a:solidFill>
                <a:latin typeface="Arial" panose="020B0604020202020204"/>
                <a:ea typeface="Arial" panose="020B0604020202020204"/>
                <a:cs typeface="Arial" panose="020B0604020202020204"/>
              </a:rPr>
              <a:t>mJ</a:t>
            </a:r>
            <a:r>
              <a:rPr sz="1700" b="1" kern="0" spc="60" dirty="0">
                <a:solidFill>
                  <a:srgbClr val="FFFFFF">
                    <a:alpha val="100000"/>
                  </a:srgbClr>
                </a:solidFill>
                <a:latin typeface="Arial" panose="020B0604020202020204"/>
                <a:ea typeface="Arial" panose="020B0604020202020204"/>
                <a:cs typeface="Arial" panose="020B0604020202020204"/>
              </a:rPr>
              <a:t>/m2</a:t>
            </a:r>
            <a:endParaRPr sz="1700" dirty="0">
              <a:latin typeface="Arial" panose="020B0604020202020204"/>
              <a:ea typeface="Arial" panose="020B0604020202020204"/>
              <a:cs typeface="Arial" panose="020B0604020202020204"/>
            </a:endParaRPr>
          </a:p>
          <a:p>
            <a:pPr marL="12700" algn="l" rtl="0" eaLnBrk="0">
              <a:lnSpc>
                <a:spcPts val="2375"/>
              </a:lnSpc>
              <a:spcBef>
                <a:spcPts val="480"/>
              </a:spcBef>
            </a:pPr>
            <a:r>
              <a:rPr sz="1700" kern="0" spc="80" dirty="0">
                <a:solidFill>
                  <a:srgbClr val="FFFFFF">
                    <a:alpha val="100000"/>
                  </a:srgbClr>
                </a:solidFill>
                <a:latin typeface="Wingdings" panose="05000000000000000000"/>
                <a:ea typeface="Wingdings" panose="05000000000000000000"/>
                <a:cs typeface="Wingdings" panose="05000000000000000000"/>
              </a:rPr>
              <a:t>l</a:t>
            </a:r>
            <a:r>
              <a:rPr sz="1700" kern="0" spc="-780" dirty="0">
                <a:solidFill>
                  <a:srgbClr val="FFFFFF">
                    <a:alpha val="100000"/>
                  </a:srgbClr>
                </a:solidFill>
                <a:latin typeface="Wingdings" panose="05000000000000000000"/>
                <a:ea typeface="Wingdings" panose="05000000000000000000"/>
                <a:cs typeface="Wingdings" panose="05000000000000000000"/>
              </a:rPr>
              <a:t> </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水的表面能（表面张力</a:t>
            </a:r>
            <a:r>
              <a:rPr sz="1700" b="1" kern="0" spc="-13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1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13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3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80" dirty="0">
                <a:solidFill>
                  <a:srgbClr val="FFFFFF">
                    <a:alpha val="100000"/>
                  </a:srgbClr>
                </a:solidFill>
                <a:latin typeface="Arial" panose="020B0604020202020204"/>
                <a:ea typeface="Arial" panose="020B0604020202020204"/>
                <a:cs typeface="Arial" panose="020B0604020202020204"/>
              </a:rPr>
              <a:t>72</a:t>
            </a:r>
            <a:r>
              <a:rPr sz="1700" b="1" kern="0" spc="0" dirty="0">
                <a:solidFill>
                  <a:srgbClr val="FFFFFF">
                    <a:alpha val="100000"/>
                  </a:srgbClr>
                </a:solidFill>
                <a:latin typeface="Arial" panose="020B0604020202020204"/>
                <a:ea typeface="Arial" panose="020B0604020202020204"/>
                <a:cs typeface="Arial" panose="020B0604020202020204"/>
              </a:rPr>
              <a:t>mN</a:t>
            </a:r>
            <a:r>
              <a:rPr sz="1700" b="1" kern="0" spc="70" dirty="0">
                <a:solidFill>
                  <a:srgbClr val="FFFFFF">
                    <a:alpha val="100000"/>
                  </a:srgbClr>
                </a:solidFill>
                <a:latin typeface="Arial" panose="020B0604020202020204"/>
                <a:ea typeface="Arial" panose="020B0604020202020204"/>
                <a:cs typeface="Arial" panose="020B0604020202020204"/>
              </a:rPr>
              <a:t>/m</a:t>
            </a:r>
            <a:endParaRPr sz="1700" dirty="0">
              <a:latin typeface="Arial" panose="020B0604020202020204"/>
              <a:ea typeface="Arial" panose="020B0604020202020204"/>
              <a:cs typeface="Arial" panose="020B0604020202020204"/>
            </a:endParaRPr>
          </a:p>
        </p:txBody>
      </p:sp>
      <p:sp>
        <p:nvSpPr>
          <p:cNvPr id="124" name="textbox 124"/>
          <p:cNvSpPr/>
          <p:nvPr/>
        </p:nvSpPr>
        <p:spPr>
          <a:xfrm>
            <a:off x="7935861" y="3630586"/>
            <a:ext cx="1575435" cy="1160780"/>
          </a:xfrm>
          <a:prstGeom prst="rect">
            <a:avLst/>
          </a:prstGeom>
          <a:solidFill>
            <a:srgbClr val="E89C2C">
              <a:alpha val="100000"/>
            </a:srgbClr>
          </a:solidFill>
          <a:ln w="0" cap="flat">
            <a:noFill/>
            <a:prstDash val="solid"/>
            <a:miter lim="0"/>
          </a:ln>
        </p:spPr>
        <p:txBody>
          <a:bodyPr vert="horz" wrap="square" lIns="0" tIns="0" rIns="0" bIns="0"/>
          <a:lstStyle/>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561340" algn="l" rtl="0" eaLnBrk="0">
              <a:lnSpc>
                <a:spcPct val="88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氢键</a:t>
            </a:r>
            <a:endParaRPr sz="1700" dirty="0">
              <a:latin typeface="微软雅黑" panose="020B0503020204020204" charset="-122"/>
              <a:ea typeface="微软雅黑" panose="020B0503020204020204" charset="-122"/>
              <a:cs typeface="微软雅黑" panose="020B0503020204020204" charset="-122"/>
            </a:endParaRPr>
          </a:p>
        </p:txBody>
      </p:sp>
      <p:sp>
        <p:nvSpPr>
          <p:cNvPr id="126" name="textbox 126"/>
          <p:cNvSpPr/>
          <p:nvPr/>
        </p:nvSpPr>
        <p:spPr>
          <a:xfrm>
            <a:off x="10312031" y="3605821"/>
            <a:ext cx="1575435" cy="1160780"/>
          </a:xfrm>
          <a:prstGeom prst="rect">
            <a:avLst/>
          </a:prstGeom>
          <a:solidFill>
            <a:srgbClr val="F0A22E">
              <a:alpha val="100000"/>
            </a:srgbClr>
          </a:solidFill>
          <a:ln w="0" cap="flat">
            <a:noFill/>
            <a:prstDash val="solid"/>
            <a:miter lim="0"/>
          </a:ln>
        </p:spPr>
        <p:txBody>
          <a:bodyPr vert="horz" wrap="square" lIns="0" tIns="0" rIns="0" bIns="0"/>
          <a:lstStyle/>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447675" algn="l" rtl="0" eaLnBrk="0">
              <a:lnSpc>
                <a:spcPct val="89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化学键</a:t>
            </a:r>
            <a:endParaRPr sz="1700" dirty="0">
              <a:latin typeface="微软雅黑" panose="020B0503020204020204" charset="-122"/>
              <a:ea typeface="微软雅黑" panose="020B0503020204020204" charset="-122"/>
              <a:cs typeface="微软雅黑" panose="020B0503020204020204" charset="-122"/>
            </a:endParaRPr>
          </a:p>
        </p:txBody>
      </p:sp>
      <p:sp>
        <p:nvSpPr>
          <p:cNvPr id="128" name="textbox 128"/>
          <p:cNvSpPr/>
          <p:nvPr/>
        </p:nvSpPr>
        <p:spPr>
          <a:xfrm>
            <a:off x="6167272" y="1587957"/>
            <a:ext cx="6032500" cy="278765"/>
          </a:xfrm>
          <a:prstGeom prst="rect">
            <a:avLst/>
          </a:prstGeom>
          <a:noFill/>
          <a:ln w="0" cap="flat">
            <a:noFill/>
            <a:prstDash val="solid"/>
            <a:miter lim="0"/>
          </a:ln>
        </p:spPr>
        <p:txBody>
          <a:bodyPr vert="horz" wrap="square" lIns="0" tIns="0" rIns="0" bIns="0"/>
          <a:lstStyle/>
          <a:p>
            <a:pPr algn="l" rtl="0" eaLnBrk="0">
              <a:lnSpc>
                <a:spcPct val="79000"/>
              </a:lnSpc>
            </a:pPr>
            <a:endParaRPr sz="100" dirty="0">
              <a:latin typeface="Arial" panose="020B0604020202020204"/>
              <a:ea typeface="Arial" panose="020B0604020202020204"/>
              <a:cs typeface="Arial" panose="020B0604020202020204"/>
            </a:endParaRPr>
          </a:p>
          <a:p>
            <a:pPr marL="12700" algn="l" rtl="0" eaLnBrk="0">
              <a:lnSpc>
                <a:spcPct val="98000"/>
              </a:lnSpc>
            </a:pPr>
            <a:r>
              <a:rPr sz="1700" kern="0" spc="70" dirty="0">
                <a:solidFill>
                  <a:srgbClr val="FFFFFF">
                    <a:alpha val="100000"/>
                  </a:srgbClr>
                </a:solidFill>
                <a:latin typeface="Wingdings" panose="05000000000000000000"/>
                <a:ea typeface="Wingdings" panose="05000000000000000000"/>
                <a:cs typeface="Wingdings" panose="05000000000000000000"/>
              </a:rPr>
              <a:t>l</a:t>
            </a:r>
            <a:r>
              <a:rPr sz="1700" kern="0" spc="-770" dirty="0">
                <a:solidFill>
                  <a:srgbClr val="FFFFFF">
                    <a:alpha val="100000"/>
                  </a:srgbClr>
                </a:solidFill>
                <a:latin typeface="Wingdings" panose="05000000000000000000"/>
                <a:ea typeface="Wingdings" panose="05000000000000000000"/>
                <a:cs typeface="Wingdings" panose="05000000000000000000"/>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玻璃的表面由能：</a:t>
            </a:r>
            <a:r>
              <a:rPr sz="1700" b="1" kern="0" spc="-3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Arial" panose="020B0604020202020204"/>
                <a:ea typeface="Arial" panose="020B0604020202020204"/>
                <a:cs typeface="Arial" panose="020B0604020202020204"/>
              </a:rPr>
              <a:t>83.4</a:t>
            </a:r>
            <a:r>
              <a:rPr sz="1700" b="1" kern="0" spc="0" dirty="0">
                <a:solidFill>
                  <a:srgbClr val="FFFFFF">
                    <a:alpha val="100000"/>
                  </a:srgbClr>
                </a:solidFill>
                <a:latin typeface="Arial" panose="020B0604020202020204"/>
                <a:ea typeface="Arial" panose="020B0604020202020204"/>
                <a:cs typeface="Arial" panose="020B0604020202020204"/>
              </a:rPr>
              <a:t>mJ</a:t>
            </a:r>
            <a:r>
              <a:rPr sz="1700" b="1" kern="0" spc="70" dirty="0">
                <a:solidFill>
                  <a:srgbClr val="FFFFFF">
                    <a:alpha val="100000"/>
                  </a:srgbClr>
                </a:solidFill>
                <a:latin typeface="Arial" panose="020B0604020202020204"/>
                <a:ea typeface="Arial" panose="020B0604020202020204"/>
                <a:cs typeface="Arial" panose="020B0604020202020204"/>
              </a:rPr>
              <a:t>/m2</a:t>
            </a:r>
            <a:r>
              <a:rPr sz="1700" b="1" kern="0" spc="-240" dirty="0">
                <a:solidFill>
                  <a:srgbClr val="FFFFFF">
                    <a:alpha val="100000"/>
                  </a:srgbClr>
                </a:solidFill>
                <a:latin typeface="Arial" panose="020B0604020202020204"/>
                <a:ea typeface="Arial" panose="020B0604020202020204"/>
                <a:cs typeface="Arial" panose="020B0604020202020204"/>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，相较于灰尘的表面由</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能大</a:t>
            </a:r>
            <a:endParaRPr sz="1700" dirty="0">
              <a:latin typeface="微软雅黑" panose="020B0503020204020204" charset="-122"/>
              <a:ea typeface="微软雅黑" panose="020B0503020204020204" charset="-122"/>
              <a:cs typeface="微软雅黑" panose="020B0503020204020204" charset="-122"/>
            </a:endParaRPr>
          </a:p>
        </p:txBody>
      </p:sp>
      <p:sp>
        <p:nvSpPr>
          <p:cNvPr id="130" name="textbox 130"/>
          <p:cNvSpPr/>
          <p:nvPr/>
        </p:nvSpPr>
        <p:spPr>
          <a:xfrm>
            <a:off x="10253115" y="5115492"/>
            <a:ext cx="2113279" cy="75882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5240" algn="l" rtl="0" eaLnBrk="0">
              <a:lnSpc>
                <a:spcPct val="88000"/>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灰尘和玻璃表面羟基，</a:t>
            </a:r>
            <a:endParaRPr sz="1500" dirty="0">
              <a:latin typeface="微软雅黑" panose="020B0503020204020204" charset="-122"/>
              <a:ea typeface="微软雅黑" panose="020B0503020204020204" charset="-122"/>
              <a:cs typeface="微软雅黑" panose="020B0503020204020204" charset="-122"/>
            </a:endParaRPr>
          </a:p>
          <a:p>
            <a:pPr marL="13970" indent="-1905" algn="l" rtl="0" eaLnBrk="0">
              <a:lnSpc>
                <a:spcPct val="107000"/>
              </a:lnSpc>
              <a:spcBef>
                <a:spcPts val="335"/>
              </a:spcBef>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羟基在一定条件下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脱水</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形成化学键－</a:t>
            </a:r>
            <a:r>
              <a:rPr sz="1500" b="1" kern="0" spc="80" dirty="0">
                <a:solidFill>
                  <a:srgbClr val="FFFFFF">
                    <a:alpha val="100000"/>
                  </a:srgbClr>
                </a:solidFill>
                <a:latin typeface="Arial" panose="020B0604020202020204"/>
                <a:ea typeface="Arial" panose="020B0604020202020204"/>
                <a:cs typeface="Arial" panose="020B0604020202020204"/>
              </a:rPr>
              <a:t>O</a:t>
            </a:r>
            <a:r>
              <a:rPr sz="1500" b="1" kern="0" spc="150" dirty="0">
                <a:solidFill>
                  <a:srgbClr val="FFFFFF">
                    <a:alpha val="100000"/>
                  </a:srgbClr>
                </a:solidFill>
                <a:latin typeface="Arial" panose="020B0604020202020204"/>
                <a:ea typeface="Arial" panose="020B0604020202020204"/>
                <a:cs typeface="Arial" panose="020B0604020202020204"/>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endParaRPr sz="1500" dirty="0">
              <a:latin typeface="微软雅黑" panose="020B0503020204020204" charset="-122"/>
              <a:ea typeface="微软雅黑" panose="020B0503020204020204" charset="-122"/>
              <a:cs typeface="微软雅黑" panose="020B0503020204020204" charset="-122"/>
            </a:endParaRPr>
          </a:p>
        </p:txBody>
      </p:sp>
      <p:sp>
        <p:nvSpPr>
          <p:cNvPr id="132" name="textbox 132"/>
          <p:cNvSpPr/>
          <p:nvPr/>
        </p:nvSpPr>
        <p:spPr>
          <a:xfrm>
            <a:off x="8312607" y="2555341"/>
            <a:ext cx="3025139" cy="42799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algn="r" rtl="0" eaLnBrk="0">
              <a:lnSpc>
                <a:spcPts val="3165"/>
              </a:lnSpc>
            </a:pPr>
            <a:r>
              <a:rPr sz="23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次要因素（化学吸附）</a:t>
            </a:r>
            <a:endParaRPr sz="2300" dirty="0">
              <a:latin typeface="微软雅黑" panose="020B0503020204020204" charset="-122"/>
              <a:ea typeface="微软雅黑" panose="020B0503020204020204" charset="-122"/>
              <a:cs typeface="微软雅黑" panose="020B0503020204020204" charset="-122"/>
            </a:endParaRPr>
          </a:p>
        </p:txBody>
      </p:sp>
      <p:sp>
        <p:nvSpPr>
          <p:cNvPr id="134" name="textbox 134"/>
          <p:cNvSpPr/>
          <p:nvPr/>
        </p:nvSpPr>
        <p:spPr>
          <a:xfrm>
            <a:off x="2050465" y="2545816"/>
            <a:ext cx="3023235" cy="42799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algn="r" rtl="0" eaLnBrk="0">
              <a:lnSpc>
                <a:spcPts val="3165"/>
              </a:lnSpc>
            </a:pPr>
            <a:r>
              <a:rPr sz="23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主要因素（物理吸附）</a:t>
            </a:r>
            <a:endParaRPr sz="2300" dirty="0">
              <a:latin typeface="微软雅黑" panose="020B0503020204020204" charset="-122"/>
              <a:ea typeface="微软雅黑" panose="020B0503020204020204" charset="-122"/>
              <a:cs typeface="微软雅黑" panose="020B0503020204020204" charset="-122"/>
            </a:endParaRPr>
          </a:p>
        </p:txBody>
      </p:sp>
      <p:sp>
        <p:nvSpPr>
          <p:cNvPr id="136" name="textbox 136"/>
          <p:cNvSpPr/>
          <p:nvPr/>
        </p:nvSpPr>
        <p:spPr>
          <a:xfrm>
            <a:off x="8044071" y="5116762"/>
            <a:ext cx="1648460" cy="577215"/>
          </a:xfrm>
          <a:prstGeom prst="rect">
            <a:avLst/>
          </a:prstGeom>
          <a:noFill/>
          <a:ln w="0" cap="flat">
            <a:noFill/>
            <a:prstDash val="solid"/>
            <a:miter lim="0"/>
          </a:ln>
        </p:spPr>
        <p:txBody>
          <a:bodyPr vert="horz" wrap="square" lIns="0" tIns="0" rIns="0" bIns="0"/>
          <a:lstStyle/>
          <a:p>
            <a:pPr algn="l" rtl="0" eaLnBrk="0">
              <a:lnSpc>
                <a:spcPct val="82000"/>
              </a:lnSpc>
            </a:pPr>
            <a:endParaRPr sz="100" dirty="0">
              <a:latin typeface="Arial" panose="020B0604020202020204"/>
              <a:ea typeface="Arial" panose="020B0604020202020204"/>
              <a:cs typeface="Arial" panose="020B0604020202020204"/>
            </a:endParaRPr>
          </a:p>
          <a:p>
            <a:pPr marL="13335" algn="l" rtl="0" eaLnBrk="0">
              <a:lnSpc>
                <a:spcPct val="88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灰尘与玻璃表面羟</a:t>
            </a:r>
            <a:endParaRPr sz="1500" dirty="0">
              <a:latin typeface="微软雅黑" panose="020B0503020204020204" charset="-122"/>
              <a:ea typeface="微软雅黑" panose="020B0503020204020204" charset="-122"/>
              <a:cs typeface="微软雅黑" panose="020B0503020204020204" charset="-122"/>
            </a:endParaRPr>
          </a:p>
          <a:p>
            <a:pPr marL="12700" algn="l" rtl="0" eaLnBrk="0">
              <a:lnSpc>
                <a:spcPts val="276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基通过氢键吸附</a:t>
            </a:r>
            <a:endParaRPr sz="1500" dirty="0">
              <a:latin typeface="微软雅黑" panose="020B0503020204020204" charset="-122"/>
              <a:ea typeface="微软雅黑" panose="020B0503020204020204" charset="-122"/>
              <a:cs typeface="微软雅黑" panose="020B0503020204020204" charset="-122"/>
            </a:endParaRPr>
          </a:p>
        </p:txBody>
      </p:sp>
      <p:sp>
        <p:nvSpPr>
          <p:cNvPr id="138" name="textbox 138"/>
          <p:cNvSpPr/>
          <p:nvPr/>
        </p:nvSpPr>
        <p:spPr>
          <a:xfrm>
            <a:off x="1326203" y="6535987"/>
            <a:ext cx="3680459" cy="226695"/>
          </a:xfrm>
          <a:prstGeom prst="rect">
            <a:avLst/>
          </a:prstGeom>
          <a:noFill/>
          <a:ln w="0" cap="flat">
            <a:noFill/>
            <a:prstDash val="solid"/>
            <a:miter lim="0"/>
          </a:ln>
        </p:spPr>
        <p:txBody>
          <a:bodyPr vert="horz" wrap="square" lIns="0" tIns="0" rIns="0" bIns="0"/>
          <a:lstStyle/>
          <a:p>
            <a:pPr algn="l" rtl="0" eaLnBrk="0">
              <a:lnSpc>
                <a:spcPct val="84000"/>
              </a:lnSpc>
            </a:pPr>
            <a:endParaRPr sz="100" dirty="0">
              <a:latin typeface="Arial" panose="020B0604020202020204"/>
              <a:ea typeface="Arial" panose="020B0604020202020204"/>
              <a:cs typeface="Arial" panose="020B0604020202020204"/>
            </a:endParaRPr>
          </a:p>
          <a:p>
            <a:pPr marL="12700" algn="l" rtl="0" eaLnBrk="0">
              <a:lnSpc>
                <a:spcPct val="88000"/>
              </a:lnSpc>
            </a:pPr>
            <a:r>
              <a:rPr sz="15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范德华力的影响只能减少而不能</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完全消除</a:t>
            </a:r>
            <a:endParaRPr sz="1500" dirty="0">
              <a:latin typeface="微软雅黑" panose="020B0503020204020204" charset="-122"/>
              <a:ea typeface="微软雅黑" panose="020B0503020204020204" charset="-122"/>
              <a:cs typeface="微软雅黑" panose="020B0503020204020204" charset="-122"/>
            </a:endParaRPr>
          </a:p>
        </p:txBody>
      </p:sp>
      <p:sp>
        <p:nvSpPr>
          <p:cNvPr id="140" name="textbox 140"/>
          <p:cNvSpPr/>
          <p:nvPr/>
        </p:nvSpPr>
        <p:spPr>
          <a:xfrm>
            <a:off x="10835840" y="472753"/>
            <a:ext cx="1498600" cy="210184"/>
          </a:xfrm>
          <a:prstGeom prst="rect">
            <a:avLst/>
          </a:prstGeom>
          <a:noFill/>
          <a:ln w="0" cap="flat">
            <a:noFill/>
            <a:prstDash val="solid"/>
            <a:miter lim="0"/>
          </a:ln>
        </p:spPr>
        <p:txBody>
          <a:bodyPr vert="horz" wrap="square" lIns="0" tIns="0" rIns="0" bIns="0"/>
          <a:lstStyle/>
          <a:p>
            <a:pPr algn="l" rtl="0" eaLnBrk="0">
              <a:lnSpc>
                <a:spcPct val="90000"/>
              </a:lnSpc>
            </a:pPr>
            <a:endParaRPr sz="1400" dirty="0">
              <a:latin typeface="微软雅黑" panose="020B0503020204020204" charset="-122"/>
              <a:ea typeface="微软雅黑" panose="020B0503020204020204" charset="-122"/>
              <a:cs typeface="微软雅黑" panose="020B0503020204020204" charset="-122"/>
            </a:endParaRPr>
          </a:p>
        </p:txBody>
      </p:sp>
      <p:sp>
        <p:nvSpPr>
          <p:cNvPr id="70" name="textbox 70"/>
          <p:cNvSpPr/>
          <p:nvPr/>
        </p:nvSpPr>
        <p:spPr>
          <a:xfrm>
            <a:off x="10311765" y="555625"/>
            <a:ext cx="2276475" cy="127000"/>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rect 166"/>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170" name="picture 170"/>
          <p:cNvPicPr>
            <a:picLocks noChangeAspect="1"/>
          </p:cNvPicPr>
          <p:nvPr/>
        </p:nvPicPr>
        <p:blipFill>
          <a:blip r:embed="rId1"/>
          <a:stretch>
            <a:fillRect/>
          </a:stretch>
        </p:blipFill>
        <p:spPr>
          <a:xfrm rot="21600000">
            <a:off x="1780482" y="2926929"/>
            <a:ext cx="9092046" cy="3406015"/>
          </a:xfrm>
          <a:prstGeom prst="rect">
            <a:avLst/>
          </a:prstGeom>
        </p:spPr>
      </p:pic>
      <p:sp>
        <p:nvSpPr>
          <p:cNvPr id="172" name="textbox 172"/>
          <p:cNvSpPr/>
          <p:nvPr/>
        </p:nvSpPr>
        <p:spPr>
          <a:xfrm>
            <a:off x="968146" y="243668"/>
            <a:ext cx="11366500" cy="2634614"/>
          </a:xfrm>
          <a:prstGeom prst="rect">
            <a:avLst/>
          </a:prstGeom>
          <a:noFill/>
          <a:ln w="0" cap="flat">
            <a:noFill/>
            <a:prstDash val="solid"/>
            <a:miter lim="0"/>
          </a:ln>
        </p:spPr>
        <p:txBody>
          <a:bodyPr vert="horz" wrap="square" lIns="0" tIns="0" rIns="0" bIns="0"/>
          <a:lstStyle/>
          <a:p>
            <a:pPr algn="l" rtl="0" eaLnBrk="0">
              <a:lnSpc>
                <a:spcPct val="96000"/>
              </a:lnSpc>
            </a:pPr>
            <a:endParaRPr sz="100" dirty="0">
              <a:latin typeface="Arial" panose="020B0604020202020204"/>
              <a:ea typeface="Arial" panose="020B0604020202020204"/>
              <a:cs typeface="Arial" panose="020B0604020202020204"/>
            </a:endParaRPr>
          </a:p>
          <a:p>
            <a:pPr marL="12700" algn="l" rtl="0" eaLnBrk="0">
              <a:lnSpc>
                <a:spcPct val="98000"/>
              </a:lnSpc>
            </a:pPr>
            <a:r>
              <a:rPr sz="2300" b="1" kern="0" spc="50" dirty="0">
                <a:solidFill>
                  <a:srgbClr val="FFFFFF">
                    <a:alpha val="100000"/>
                  </a:srgbClr>
                </a:solidFill>
                <a:latin typeface="Arial" panose="020B0604020202020204"/>
                <a:ea typeface="Arial" panose="020B0604020202020204"/>
                <a:cs typeface="Arial" panose="020B0604020202020204"/>
              </a:rPr>
              <a:t>1.</a:t>
            </a:r>
            <a:r>
              <a:rPr lang="en-US" sz="2300" b="1" kern="0" spc="50" dirty="0">
                <a:solidFill>
                  <a:srgbClr val="FFFFFF">
                    <a:alpha val="100000"/>
                  </a:srgbClr>
                </a:solidFill>
                <a:latin typeface="Arial" panose="020B0604020202020204"/>
                <a:ea typeface="Arial" panose="020B0604020202020204"/>
                <a:cs typeface="Arial" panose="020B0604020202020204"/>
              </a:rPr>
              <a:t>5</a:t>
            </a:r>
            <a:r>
              <a:rPr sz="2300" b="1" kern="0" spc="50" dirty="0">
                <a:solidFill>
                  <a:srgbClr val="FFFFFF">
                    <a:alpha val="100000"/>
                  </a:srgbClr>
                </a:solidFill>
                <a:latin typeface="Arial" panose="020B0604020202020204"/>
                <a:ea typeface="Arial" panose="020B0604020202020204"/>
                <a:cs typeface="Arial" panose="020B0604020202020204"/>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光伏发电量下降次要原因：</a:t>
            </a:r>
            <a:r>
              <a:rPr sz="2300" b="1" kern="0" spc="-4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700" b="1" kern="0" spc="50" dirty="0">
                <a:solidFill>
                  <a:srgbClr val="E5A339">
                    <a:alpha val="100000"/>
                  </a:srgbClr>
                </a:solidFill>
                <a:latin typeface="微软雅黑" panose="020B0503020204020204" charset="-122"/>
                <a:ea typeface="微软雅黑" panose="020B0503020204020204" charset="-122"/>
                <a:cs typeface="微软雅黑" panose="020B0503020204020204" charset="-122"/>
              </a:rPr>
              <a:t>光伏组件自身衰减                          </a:t>
            </a:r>
            <a:endParaRPr sz="1000" dirty="0">
              <a:latin typeface="Arial" panose="020B0604020202020204"/>
              <a:ea typeface="Arial" panose="020B0604020202020204"/>
              <a:cs typeface="Arial" panose="020B0604020202020204"/>
            </a:endParaRPr>
          </a:p>
          <a:p>
            <a:pPr marL="2172335" algn="l" rtl="0" eaLnBrk="0">
              <a:lnSpc>
                <a:spcPct val="88000"/>
              </a:lnSpc>
              <a:spcBef>
                <a:spcPts val="810"/>
              </a:spcBef>
            </a:pPr>
            <a:r>
              <a:rPr sz="2700" b="1" kern="0" spc="100" dirty="0">
                <a:solidFill>
                  <a:srgbClr val="E5A339">
                    <a:alpha val="100000"/>
                  </a:srgbClr>
                </a:solidFill>
                <a:latin typeface="微软雅黑" panose="020B0503020204020204" charset="-122"/>
                <a:ea typeface="微软雅黑" panose="020B0503020204020204" charset="-122"/>
                <a:cs typeface="微软雅黑" panose="020B0503020204020204" charset="-122"/>
              </a:rPr>
              <a:t>光伏组件自身衰减影响</a:t>
            </a:r>
            <a:r>
              <a:rPr sz="2700" b="1" kern="0" spc="90" dirty="0">
                <a:solidFill>
                  <a:srgbClr val="E5A339">
                    <a:alpha val="100000"/>
                  </a:srgbClr>
                </a:solidFill>
                <a:latin typeface="微软雅黑" panose="020B0503020204020204" charset="-122"/>
                <a:ea typeface="微软雅黑" panose="020B0503020204020204" charset="-122"/>
                <a:cs typeface="微软雅黑" panose="020B0503020204020204" charset="-122"/>
              </a:rPr>
              <a:t>光伏发电效率</a:t>
            </a:r>
            <a:endParaRPr sz="2700" dirty="0">
              <a:latin typeface="微软雅黑" panose="020B0503020204020204" charset="-122"/>
              <a:ea typeface="微软雅黑" panose="020B0503020204020204" charset="-122"/>
              <a:cs typeface="微软雅黑" panose="020B0503020204020204" charset="-122"/>
            </a:endParaRPr>
          </a:p>
          <a:p>
            <a:pPr marL="6363335" algn="l" rtl="0" eaLnBrk="0">
              <a:lnSpc>
                <a:spcPts val="2375"/>
              </a:lnSpc>
              <a:spcBef>
                <a:spcPts val="1315"/>
              </a:spcBef>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5</a:t>
            </a:r>
            <a:r>
              <a:rPr sz="17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KW</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光伏电站25年电量估算</a:t>
            </a:r>
            <a:endParaRPr sz="1700" dirty="0">
              <a:latin typeface="微软雅黑" panose="020B0503020204020204" charset="-122"/>
              <a:ea typeface="微软雅黑" panose="020B0503020204020204" charset="-122"/>
              <a:cs typeface="微软雅黑" panose="020B0503020204020204" charset="-122"/>
            </a:endParaRPr>
          </a:p>
          <a:p>
            <a:pPr marL="443230" indent="5901690" algn="l" rtl="0" eaLnBrk="0">
              <a:lnSpc>
                <a:spcPct val="111000"/>
              </a:lnSpc>
              <a:spcBef>
                <a:spcPts val="195"/>
              </a:spcBef>
            </a:pP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第1年衰减</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2-2.5</a:t>
            </a:r>
            <a:r>
              <a:rPr sz="1700" b="1" kern="0" spc="60" dirty="0">
                <a:solidFill>
                  <a:srgbClr val="FF0000">
                    <a:alpha val="100000"/>
                  </a:srgbClr>
                </a:solidFill>
                <a:latin typeface="微软雅黑" panose="020B0503020204020204" charset="-122"/>
                <a:ea typeface="微软雅黑" panose="020B0503020204020204" charset="-122"/>
                <a:cs typeface="微软雅黑" panose="020B0503020204020204" charset="-122"/>
              </a:rPr>
              <a:t>%</a:t>
            </a:r>
            <a:r>
              <a:rPr sz="1700" b="1" kern="0" spc="-29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，后续24年衰减</a:t>
            </a:r>
            <a:r>
              <a:rPr sz="1700" b="1" kern="0" spc="60" dirty="0">
                <a:solidFill>
                  <a:srgbClr val="FF0000">
                    <a:alpha val="100000"/>
                  </a:srgbClr>
                </a:solidFill>
                <a:latin typeface="微软雅黑" panose="020B0503020204020204" charset="-122"/>
                <a:ea typeface="微软雅黑" panose="020B0503020204020204" charset="-122"/>
                <a:cs typeface="微软雅黑" panose="020B0503020204020204" charset="-122"/>
              </a:rPr>
              <a:t>0.4-0.5%/年</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装机容量：</a:t>
            </a:r>
            <a:r>
              <a:rPr sz="1700" b="1" kern="0" spc="-2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5</a:t>
            </a:r>
            <a:r>
              <a:rPr sz="17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KW</a:t>
            </a:r>
            <a:r>
              <a:rPr sz="1700" b="1" kern="0" spc="25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2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日照时数：</a:t>
            </a:r>
            <a:r>
              <a:rPr sz="1700" b="1" kern="0" spc="-3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4h</a:t>
            </a: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 ,系统效率：</a:t>
            </a:r>
            <a:r>
              <a:rPr sz="1700" b="1" kern="0" spc="-3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85%</a:t>
            </a:r>
            <a:endParaRPr sz="1700" dirty="0">
              <a:latin typeface="微软雅黑" panose="020B0503020204020204" charset="-122"/>
              <a:ea typeface="微软雅黑" panose="020B0503020204020204" charset="-122"/>
              <a:cs typeface="微软雅黑" panose="020B0503020204020204" charset="-122"/>
            </a:endParaRPr>
          </a:p>
          <a:p>
            <a:pPr marL="445135" algn="l" rtl="0" eaLnBrk="0">
              <a:lnSpc>
                <a:spcPts val="2375"/>
              </a:lnSpc>
              <a:spcBef>
                <a:spcPts val="265"/>
              </a:spcBef>
            </a:pP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年发电量</a:t>
            </a:r>
            <a:r>
              <a:rPr sz="1700" b="1" kern="0" spc="-25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=装机容量*</a:t>
            </a:r>
            <a:r>
              <a:rPr sz="1700" b="1" kern="0" spc="-3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日照时数*系统效率*365*组件平均效率</a:t>
            </a:r>
            <a:endParaRPr sz="1700" dirty="0">
              <a:latin typeface="微软雅黑" panose="020B0503020204020204" charset="-122"/>
              <a:ea typeface="微软雅黑" panose="020B0503020204020204" charset="-122"/>
              <a:cs typeface="微软雅黑" panose="020B0503020204020204" charset="-122"/>
            </a:endParaRPr>
          </a:p>
        </p:txBody>
      </p:sp>
      <p:sp>
        <p:nvSpPr>
          <p:cNvPr id="174" name="textbox 174"/>
          <p:cNvSpPr/>
          <p:nvPr/>
        </p:nvSpPr>
        <p:spPr>
          <a:xfrm>
            <a:off x="1900834" y="6438975"/>
            <a:ext cx="8852534" cy="594994"/>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3970" indent="-1905" algn="l" rtl="0" eaLnBrk="0">
              <a:lnSpc>
                <a:spcPct val="110000"/>
              </a:lnSpc>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第1年衰减严重原因</a:t>
            </a:r>
            <a:r>
              <a:rPr sz="1700" b="1" kern="0" spc="-2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4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主要是</a:t>
            </a:r>
            <a:r>
              <a:rPr sz="1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减反增透膜</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在户外环境受</a:t>
            </a:r>
            <a:r>
              <a:rPr sz="1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紫外线照射</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和</a:t>
            </a:r>
            <a:r>
              <a:rPr sz="1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风沙浸蚀</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引起的</a:t>
            </a:r>
            <a:r>
              <a:rPr sz="1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涂</a:t>
            </a:r>
            <a:r>
              <a:rPr sz="17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层</a:t>
            </a:r>
            <a:r>
              <a:rPr sz="1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磨损</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导致</a:t>
            </a:r>
            <a:endParaRPr sz="1700" dirty="0">
              <a:latin typeface="微软雅黑" panose="020B0503020204020204" charset="-122"/>
              <a:ea typeface="微软雅黑" panose="020B0503020204020204" charset="-122"/>
              <a:cs typeface="微软雅黑" panose="020B0503020204020204" charset="-122"/>
            </a:endParaRPr>
          </a:p>
        </p:txBody>
      </p:sp>
      <p:sp>
        <p:nvSpPr>
          <p:cNvPr id="70" name="textbox 70"/>
          <p:cNvSpPr/>
          <p:nvPr/>
        </p:nvSpPr>
        <p:spPr>
          <a:xfrm>
            <a:off x="10248900" y="331470"/>
            <a:ext cx="2995295" cy="967105"/>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rect 176"/>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sp>
        <p:nvSpPr>
          <p:cNvPr id="178" name="textbox 178"/>
          <p:cNvSpPr/>
          <p:nvPr/>
        </p:nvSpPr>
        <p:spPr>
          <a:xfrm>
            <a:off x="968146" y="257101"/>
            <a:ext cx="11366500" cy="1183639"/>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95000"/>
              </a:lnSpc>
            </a:pPr>
            <a:r>
              <a:rPr sz="2300" b="1" kern="0" spc="30" dirty="0">
                <a:solidFill>
                  <a:srgbClr val="FFFFFF">
                    <a:alpha val="100000"/>
                  </a:srgbClr>
                </a:solidFill>
                <a:latin typeface="Arial" panose="020B0604020202020204"/>
                <a:ea typeface="Arial" panose="020B0604020202020204"/>
                <a:cs typeface="Arial" panose="020B0604020202020204"/>
              </a:rPr>
              <a:t>1.</a:t>
            </a:r>
            <a:r>
              <a:rPr lang="en-US" sz="2300" b="1" kern="0" spc="30" dirty="0">
                <a:solidFill>
                  <a:srgbClr val="FFFFFF">
                    <a:alpha val="100000"/>
                  </a:srgbClr>
                </a:solidFill>
                <a:latin typeface="Arial" panose="020B0604020202020204"/>
                <a:ea typeface="Arial" panose="020B0604020202020204"/>
                <a:cs typeface="Arial" panose="020B0604020202020204"/>
              </a:rPr>
              <a:t>6 </a:t>
            </a:r>
            <a:r>
              <a:rPr sz="23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a:t>
            </a:r>
            <a:r>
              <a:rPr sz="27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除尘现状                                                                </a:t>
            </a:r>
            <a:endParaRPr sz="2100" baseline="-20000" dirty="0">
              <a:latin typeface="微软雅黑" panose="020B0503020204020204" charset="-122"/>
              <a:ea typeface="微软雅黑" panose="020B0503020204020204" charset="-122"/>
              <a:cs typeface="微软雅黑" panose="020B0503020204020204" charset="-122"/>
            </a:endParaRPr>
          </a:p>
          <a:p>
            <a:pPr algn="l" rtl="0" eaLnBrk="0">
              <a:lnSpc>
                <a:spcPct val="198000"/>
              </a:lnSpc>
            </a:pPr>
            <a:endParaRPr sz="1000" dirty="0">
              <a:latin typeface="Arial" panose="020B0604020202020204"/>
              <a:ea typeface="Arial" panose="020B0604020202020204"/>
              <a:cs typeface="Arial" panose="020B0604020202020204"/>
            </a:endParaRPr>
          </a:p>
          <a:p>
            <a:pPr algn="l" rtl="0" eaLnBrk="0">
              <a:lnSpc>
                <a:spcPct val="113000"/>
              </a:lnSpc>
            </a:pPr>
            <a:endParaRPr sz="600" dirty="0">
              <a:latin typeface="Arial" panose="020B0604020202020204"/>
              <a:ea typeface="Arial" panose="020B0604020202020204"/>
              <a:cs typeface="Arial" panose="020B0604020202020204"/>
            </a:endParaRPr>
          </a:p>
          <a:p>
            <a:pPr marL="2820670" algn="l" rtl="0" eaLnBrk="0">
              <a:lnSpc>
                <a:spcPct val="88000"/>
              </a:lnSpc>
              <a:spcBef>
                <a:spcPts val="5"/>
              </a:spcBef>
            </a:pPr>
            <a:r>
              <a:rPr sz="2700" b="1" kern="0" spc="100" dirty="0">
                <a:solidFill>
                  <a:srgbClr val="E5A339">
                    <a:alpha val="100000"/>
                  </a:srgbClr>
                </a:solidFill>
                <a:latin typeface="微软雅黑" panose="020B0503020204020204" charset="-122"/>
                <a:ea typeface="微软雅黑" panose="020B0503020204020204" charset="-122"/>
                <a:cs typeface="微软雅黑" panose="020B0503020204020204" charset="-122"/>
              </a:rPr>
              <a:t>全球光伏电站除尘现</a:t>
            </a:r>
            <a:r>
              <a:rPr sz="2700" b="1" kern="0" spc="90" dirty="0">
                <a:solidFill>
                  <a:srgbClr val="E5A339">
                    <a:alpha val="100000"/>
                  </a:srgbClr>
                </a:solidFill>
                <a:latin typeface="微软雅黑" panose="020B0503020204020204" charset="-122"/>
                <a:ea typeface="微软雅黑" panose="020B0503020204020204" charset="-122"/>
                <a:cs typeface="微软雅黑" panose="020B0503020204020204" charset="-122"/>
              </a:rPr>
              <a:t>状与未来趋势</a:t>
            </a:r>
            <a:endParaRPr sz="2700" dirty="0">
              <a:latin typeface="微软雅黑" panose="020B0503020204020204" charset="-122"/>
              <a:ea typeface="微软雅黑" panose="020B0503020204020204" charset="-122"/>
              <a:cs typeface="微软雅黑" panose="020B0503020204020204" charset="-122"/>
            </a:endParaRPr>
          </a:p>
        </p:txBody>
      </p:sp>
      <p:pic>
        <p:nvPicPr>
          <p:cNvPr id="180" name="picture 180"/>
          <p:cNvPicPr>
            <a:picLocks noChangeAspect="1"/>
          </p:cNvPicPr>
          <p:nvPr/>
        </p:nvPicPr>
        <p:blipFill>
          <a:blip r:embed="rId1"/>
          <a:stretch>
            <a:fillRect/>
          </a:stretch>
        </p:blipFill>
        <p:spPr>
          <a:xfrm rot="21600000">
            <a:off x="2789727" y="1695312"/>
            <a:ext cx="3853331" cy="2389831"/>
          </a:xfrm>
          <a:prstGeom prst="rect">
            <a:avLst/>
          </a:prstGeom>
        </p:spPr>
      </p:pic>
      <p:pic>
        <p:nvPicPr>
          <p:cNvPr id="182" name="picture 182"/>
          <p:cNvPicPr>
            <a:picLocks noChangeAspect="1"/>
          </p:cNvPicPr>
          <p:nvPr/>
        </p:nvPicPr>
        <p:blipFill>
          <a:blip r:embed="rId2"/>
          <a:stretch>
            <a:fillRect/>
          </a:stretch>
        </p:blipFill>
        <p:spPr>
          <a:xfrm rot="21600000">
            <a:off x="2789727" y="4130138"/>
            <a:ext cx="3853331" cy="2389831"/>
          </a:xfrm>
          <a:prstGeom prst="rect">
            <a:avLst/>
          </a:prstGeom>
        </p:spPr>
      </p:pic>
      <p:pic>
        <p:nvPicPr>
          <p:cNvPr id="184" name="picture 184"/>
          <p:cNvPicPr>
            <a:picLocks noChangeAspect="1"/>
          </p:cNvPicPr>
          <p:nvPr/>
        </p:nvPicPr>
        <p:blipFill>
          <a:blip r:embed="rId3"/>
          <a:stretch>
            <a:fillRect/>
          </a:stretch>
        </p:blipFill>
        <p:spPr>
          <a:xfrm rot="21600000">
            <a:off x="6737419" y="4123561"/>
            <a:ext cx="3852774" cy="2389831"/>
          </a:xfrm>
          <a:prstGeom prst="rect">
            <a:avLst/>
          </a:prstGeom>
        </p:spPr>
      </p:pic>
      <p:pic>
        <p:nvPicPr>
          <p:cNvPr id="186" name="picture 186"/>
          <p:cNvPicPr>
            <a:picLocks noChangeAspect="1"/>
          </p:cNvPicPr>
          <p:nvPr/>
        </p:nvPicPr>
        <p:blipFill>
          <a:blip r:embed="rId4"/>
          <a:stretch>
            <a:fillRect/>
          </a:stretch>
        </p:blipFill>
        <p:spPr>
          <a:xfrm rot="21600000">
            <a:off x="6737419" y="1693918"/>
            <a:ext cx="3852774" cy="2378058"/>
          </a:xfrm>
          <a:prstGeom prst="rect">
            <a:avLst/>
          </a:prstGeom>
        </p:spPr>
      </p:pic>
      <p:sp>
        <p:nvSpPr>
          <p:cNvPr id="188" name="textbox 188"/>
          <p:cNvSpPr/>
          <p:nvPr/>
        </p:nvSpPr>
        <p:spPr>
          <a:xfrm>
            <a:off x="273263" y="1788896"/>
            <a:ext cx="2306954" cy="4024629"/>
          </a:xfrm>
          <a:prstGeom prst="rect">
            <a:avLst/>
          </a:prstGeom>
          <a:noFill/>
          <a:ln w="0" cap="flat">
            <a:noFill/>
            <a:prstDash val="solid"/>
            <a:miter lim="0"/>
          </a:ln>
        </p:spPr>
        <p:txBody>
          <a:bodyPr vert="horz" wrap="square" lIns="0" tIns="0" rIns="0" bIns="0"/>
          <a:lstStyle/>
          <a:p>
            <a:pPr algn="l" rtl="0" eaLnBrk="0">
              <a:lnSpc>
                <a:spcPct val="85000"/>
              </a:lnSpc>
            </a:pPr>
            <a:endParaRPr sz="100" dirty="0">
              <a:latin typeface="Arial" panose="020B0604020202020204"/>
              <a:ea typeface="Arial" panose="020B0604020202020204"/>
              <a:cs typeface="Arial" panose="020B0604020202020204"/>
            </a:endParaRPr>
          </a:p>
          <a:p>
            <a:pPr marL="1330960" algn="l" rtl="0" eaLnBrk="0">
              <a:lnSpc>
                <a:spcPct val="87000"/>
              </a:lnSpc>
            </a:pPr>
            <a:r>
              <a:rPr sz="1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机械除尘</a:t>
            </a:r>
            <a:endParaRPr sz="1700" dirty="0">
              <a:latin typeface="微软雅黑" panose="020B0503020204020204" charset="-122"/>
              <a:ea typeface="微软雅黑" panose="020B0503020204020204" charset="-122"/>
              <a:cs typeface="微软雅黑" panose="020B0503020204020204" charset="-122"/>
            </a:endParaRPr>
          </a:p>
          <a:p>
            <a:pPr marL="76200" algn="l" rtl="0" eaLnBrk="0">
              <a:lnSpc>
                <a:spcPct val="98000"/>
              </a:lnSpc>
              <a:spcBef>
                <a:spcPts val="515"/>
              </a:spcBef>
            </a:pPr>
            <a:r>
              <a:rPr sz="1500" kern="0" spc="20" dirty="0">
                <a:solidFill>
                  <a:srgbClr val="D99345">
                    <a:alpha val="100000"/>
                  </a:srgbClr>
                </a:solidFill>
                <a:latin typeface="Wingdings" panose="05000000000000000000"/>
                <a:ea typeface="Wingdings" panose="05000000000000000000"/>
                <a:cs typeface="Wingdings" panose="05000000000000000000"/>
              </a:rPr>
              <a:t>l</a:t>
            </a:r>
            <a:r>
              <a:rPr sz="1500" kern="0" spc="-410" dirty="0">
                <a:solidFill>
                  <a:srgbClr val="D99345">
                    <a:alpha val="100000"/>
                  </a:srgbClr>
                </a:solidFill>
                <a:latin typeface="Wingdings" panose="05000000000000000000"/>
                <a:ea typeface="Wingdings" panose="05000000000000000000"/>
                <a:cs typeface="Wingdings" panose="05000000000000000000"/>
              </a:rPr>
              <a:t> </a:t>
            </a:r>
            <a:r>
              <a:rPr sz="1500" b="1" kern="0" spc="20" dirty="0">
                <a:solidFill>
                  <a:srgbClr val="D99345">
                    <a:alpha val="100000"/>
                  </a:srgbClr>
                </a:solidFill>
                <a:latin typeface="微软雅黑" panose="020B0503020204020204" charset="-122"/>
                <a:ea typeface="微软雅黑" panose="020B0503020204020204" charset="-122"/>
                <a:cs typeface="微软雅黑" panose="020B0503020204020204" charset="-122"/>
              </a:rPr>
              <a:t>缺点：</a:t>
            </a:r>
            <a:endParaRPr sz="1500" dirty="0">
              <a:latin typeface="微软雅黑" panose="020B0503020204020204" charset="-122"/>
              <a:ea typeface="微软雅黑" panose="020B0503020204020204" charset="-122"/>
              <a:cs typeface="微软雅黑" panose="020B0503020204020204" charset="-122"/>
            </a:endParaRPr>
          </a:p>
          <a:p>
            <a:pPr marL="61595" indent="635" algn="l" rtl="0" eaLnBrk="0">
              <a:lnSpc>
                <a:spcPct val="104000"/>
              </a:lnSpc>
              <a:spcBef>
                <a:spcPts val="135"/>
              </a:spcBef>
            </a:pP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安装和维护成本高</a:t>
            </a:r>
            <a:r>
              <a:rPr sz="1500" b="1" kern="0" spc="-2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500" b="1" kern="0" spc="-2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间接</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提高发电成本</a:t>
            </a:r>
            <a:endParaRPr sz="1500" dirty="0">
              <a:latin typeface="微软雅黑" panose="020B0503020204020204" charset="-122"/>
              <a:ea typeface="微软雅黑" panose="020B0503020204020204" charset="-122"/>
              <a:cs typeface="微软雅黑" panose="020B0503020204020204" charset="-122"/>
            </a:endParaRPr>
          </a:p>
          <a:p>
            <a:pPr algn="l" rtl="0" eaLnBrk="0">
              <a:lnSpc>
                <a:spcPct val="111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marL="1332230" algn="l" rtl="0" eaLnBrk="0">
              <a:lnSpc>
                <a:spcPct val="86000"/>
              </a:lnSpc>
              <a:spcBef>
                <a:spcPts val="515"/>
              </a:spcBef>
            </a:pPr>
            <a:r>
              <a:rPr sz="1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人工除尘</a:t>
            </a:r>
            <a:endParaRPr sz="1700" dirty="0">
              <a:latin typeface="微软雅黑" panose="020B0503020204020204" charset="-122"/>
              <a:ea typeface="微软雅黑" panose="020B0503020204020204" charset="-122"/>
              <a:cs typeface="微软雅黑" panose="020B0503020204020204" charset="-122"/>
            </a:endParaRPr>
          </a:p>
          <a:p>
            <a:pPr marL="28575" algn="l" rtl="0" eaLnBrk="0">
              <a:lnSpc>
                <a:spcPct val="98000"/>
              </a:lnSpc>
              <a:spcBef>
                <a:spcPts val="1095"/>
              </a:spcBef>
            </a:pPr>
            <a:r>
              <a:rPr sz="1500" kern="0" spc="20" dirty="0">
                <a:solidFill>
                  <a:srgbClr val="D99345">
                    <a:alpha val="100000"/>
                  </a:srgbClr>
                </a:solidFill>
                <a:latin typeface="Wingdings" panose="05000000000000000000"/>
                <a:ea typeface="Wingdings" panose="05000000000000000000"/>
                <a:cs typeface="Wingdings" panose="05000000000000000000"/>
              </a:rPr>
              <a:t>l</a:t>
            </a:r>
            <a:r>
              <a:rPr sz="1500" kern="0" spc="-410" dirty="0">
                <a:solidFill>
                  <a:srgbClr val="D99345">
                    <a:alpha val="100000"/>
                  </a:srgbClr>
                </a:solidFill>
                <a:latin typeface="Wingdings" panose="05000000000000000000"/>
                <a:ea typeface="Wingdings" panose="05000000000000000000"/>
                <a:cs typeface="Wingdings" panose="05000000000000000000"/>
              </a:rPr>
              <a:t> </a:t>
            </a:r>
            <a:r>
              <a:rPr sz="1500" b="1" kern="0" spc="20" dirty="0">
                <a:solidFill>
                  <a:srgbClr val="D99345">
                    <a:alpha val="100000"/>
                  </a:srgbClr>
                </a:solidFill>
                <a:latin typeface="微软雅黑" panose="020B0503020204020204" charset="-122"/>
                <a:ea typeface="微软雅黑" panose="020B0503020204020204" charset="-122"/>
                <a:cs typeface="微软雅黑" panose="020B0503020204020204" charset="-122"/>
              </a:rPr>
              <a:t>缺点：</a:t>
            </a:r>
            <a:endParaRPr sz="1500" dirty="0">
              <a:latin typeface="微软雅黑" panose="020B0503020204020204" charset="-122"/>
              <a:ea typeface="微软雅黑" panose="020B0503020204020204" charset="-122"/>
              <a:cs typeface="微软雅黑" panose="020B0503020204020204" charset="-122"/>
            </a:endParaRPr>
          </a:p>
          <a:p>
            <a:pPr marL="12700" indent="635" algn="l" rtl="0" eaLnBrk="0">
              <a:lnSpc>
                <a:spcPct val="105000"/>
              </a:lnSpc>
              <a:spcBef>
                <a:spcPts val="15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浪费水资源、</a:t>
            </a:r>
            <a:r>
              <a:rPr sz="1500" b="1" kern="0" spc="-2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只能去除大</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颗粒灰尘</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，微颗粒灰</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尘很</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难清除</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，容易刮伤组</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件玻</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璃</a:t>
            </a:r>
            <a:endParaRPr sz="1500" dirty="0">
              <a:latin typeface="微软雅黑" panose="020B0503020204020204" charset="-122"/>
              <a:ea typeface="微软雅黑" panose="020B0503020204020204" charset="-122"/>
              <a:cs typeface="微软雅黑" panose="020B0503020204020204" charset="-122"/>
            </a:endParaRPr>
          </a:p>
        </p:txBody>
      </p:sp>
      <p:sp>
        <p:nvSpPr>
          <p:cNvPr id="190" name="textbox 190"/>
          <p:cNvSpPr/>
          <p:nvPr/>
        </p:nvSpPr>
        <p:spPr>
          <a:xfrm>
            <a:off x="10707217" y="1801418"/>
            <a:ext cx="1690370" cy="3769995"/>
          </a:xfrm>
          <a:prstGeom prst="rect">
            <a:avLst/>
          </a:prstGeom>
          <a:noFill/>
          <a:ln w="0" cap="flat">
            <a:noFill/>
            <a:prstDash val="solid"/>
            <a:miter lim="0"/>
          </a:ln>
        </p:spPr>
        <p:txBody>
          <a:bodyPr vert="horz" wrap="square" lIns="0" tIns="0" rIns="0" bIns="0"/>
          <a:lstStyle/>
          <a:p>
            <a:pPr algn="l" rtl="0" eaLnBrk="0">
              <a:lnSpc>
                <a:spcPct val="92000"/>
              </a:lnSpc>
            </a:pPr>
            <a:endParaRPr sz="100" dirty="0">
              <a:latin typeface="Arial" panose="020B0604020202020204"/>
              <a:ea typeface="Arial" panose="020B0604020202020204"/>
              <a:cs typeface="Arial" panose="020B0604020202020204"/>
            </a:endParaRPr>
          </a:p>
          <a:p>
            <a:pPr marL="67310" algn="l" rtl="0" eaLnBrk="0">
              <a:lnSpc>
                <a:spcPct val="87000"/>
              </a:lnSpc>
            </a:pPr>
            <a:r>
              <a:rPr sz="17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工程车除尘</a:t>
            </a:r>
            <a:endParaRPr sz="1700" dirty="0">
              <a:latin typeface="微软雅黑" panose="020B0503020204020204" charset="-122"/>
              <a:ea typeface="微软雅黑" panose="020B0503020204020204" charset="-122"/>
              <a:cs typeface="微软雅黑" panose="020B0503020204020204" charset="-122"/>
            </a:endParaRPr>
          </a:p>
          <a:p>
            <a:pPr marL="88900" algn="l" rtl="0" eaLnBrk="0">
              <a:lnSpc>
                <a:spcPct val="98000"/>
              </a:lnSpc>
              <a:spcBef>
                <a:spcPts val="1295"/>
              </a:spcBef>
            </a:pPr>
            <a:r>
              <a:rPr sz="1500" kern="0" spc="20" dirty="0">
                <a:solidFill>
                  <a:srgbClr val="D99345">
                    <a:alpha val="100000"/>
                  </a:srgbClr>
                </a:solidFill>
                <a:latin typeface="Wingdings" panose="05000000000000000000"/>
                <a:ea typeface="Wingdings" panose="05000000000000000000"/>
                <a:cs typeface="Wingdings" panose="05000000000000000000"/>
              </a:rPr>
              <a:t>l</a:t>
            </a:r>
            <a:r>
              <a:rPr sz="1500" kern="0" spc="-410" dirty="0">
                <a:solidFill>
                  <a:srgbClr val="D99345">
                    <a:alpha val="100000"/>
                  </a:srgbClr>
                </a:solidFill>
                <a:latin typeface="Wingdings" panose="05000000000000000000"/>
                <a:ea typeface="Wingdings" panose="05000000000000000000"/>
                <a:cs typeface="Wingdings" panose="05000000000000000000"/>
              </a:rPr>
              <a:t> </a:t>
            </a:r>
            <a:r>
              <a:rPr sz="1500" b="1" kern="0" spc="20" dirty="0">
                <a:solidFill>
                  <a:srgbClr val="D99345">
                    <a:alpha val="100000"/>
                  </a:srgbClr>
                </a:solidFill>
                <a:latin typeface="微软雅黑" panose="020B0503020204020204" charset="-122"/>
                <a:ea typeface="微软雅黑" panose="020B0503020204020204" charset="-122"/>
                <a:cs typeface="微软雅黑" panose="020B0503020204020204" charset="-122"/>
              </a:rPr>
              <a:t>缺点：</a:t>
            </a:r>
            <a:endParaRPr sz="1500" dirty="0">
              <a:latin typeface="微软雅黑" panose="020B0503020204020204" charset="-122"/>
              <a:ea typeface="微软雅黑" panose="020B0503020204020204" charset="-122"/>
              <a:cs typeface="微软雅黑" panose="020B0503020204020204" charset="-122"/>
            </a:endParaRPr>
          </a:p>
          <a:p>
            <a:pPr marL="77470" algn="l" rtl="0" eaLnBrk="0">
              <a:lnSpc>
                <a:spcPct val="87000"/>
              </a:lnSpc>
              <a:spcBef>
                <a:spcPts val="240"/>
              </a:spcBef>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受场地限制大</a:t>
            </a:r>
            <a:endParaRPr sz="1500" dirty="0">
              <a:latin typeface="微软雅黑" panose="020B0503020204020204" charset="-122"/>
              <a:ea typeface="微软雅黑" panose="020B0503020204020204" charset="-122"/>
              <a:cs typeface="微软雅黑" panose="020B0503020204020204" charset="-122"/>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marL="12700" algn="l" rtl="0" eaLnBrk="0">
              <a:lnSpc>
                <a:spcPct val="88000"/>
              </a:lnSpc>
              <a:spcBef>
                <a:spcPts val="520"/>
              </a:spcBef>
            </a:pP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自清洁涂层除尘</a:t>
            </a:r>
            <a:endParaRPr sz="1700" dirty="0">
              <a:latin typeface="微软雅黑" panose="020B0503020204020204" charset="-122"/>
              <a:ea typeface="微软雅黑" panose="020B0503020204020204" charset="-122"/>
              <a:cs typeface="微软雅黑" panose="020B0503020204020204" charset="-122"/>
            </a:endParaRPr>
          </a:p>
          <a:p>
            <a:pPr marL="69215" algn="l" rtl="0" eaLnBrk="0">
              <a:lnSpc>
                <a:spcPct val="98000"/>
              </a:lnSpc>
              <a:spcBef>
                <a:spcPts val="1260"/>
              </a:spcBef>
            </a:pPr>
            <a:r>
              <a:rPr sz="1500" kern="0" spc="20" dirty="0">
                <a:solidFill>
                  <a:srgbClr val="D99345">
                    <a:alpha val="100000"/>
                  </a:srgbClr>
                </a:solidFill>
                <a:latin typeface="Wingdings" panose="05000000000000000000"/>
                <a:ea typeface="Wingdings" panose="05000000000000000000"/>
                <a:cs typeface="Wingdings" panose="05000000000000000000"/>
              </a:rPr>
              <a:t>l</a:t>
            </a:r>
            <a:r>
              <a:rPr sz="1500" kern="0" spc="-410" dirty="0">
                <a:solidFill>
                  <a:srgbClr val="D99345">
                    <a:alpha val="100000"/>
                  </a:srgbClr>
                </a:solidFill>
                <a:latin typeface="Wingdings" panose="05000000000000000000"/>
                <a:ea typeface="Wingdings" panose="05000000000000000000"/>
                <a:cs typeface="Wingdings" panose="05000000000000000000"/>
              </a:rPr>
              <a:t> </a:t>
            </a:r>
            <a:r>
              <a:rPr sz="1500" b="1" kern="0" spc="20" dirty="0">
                <a:solidFill>
                  <a:srgbClr val="D99345">
                    <a:alpha val="100000"/>
                  </a:srgbClr>
                </a:solidFill>
                <a:latin typeface="微软雅黑" panose="020B0503020204020204" charset="-122"/>
                <a:ea typeface="微软雅黑" panose="020B0503020204020204" charset="-122"/>
                <a:cs typeface="微软雅黑" panose="020B0503020204020204" charset="-122"/>
              </a:rPr>
              <a:t>优点：</a:t>
            </a:r>
            <a:endParaRPr sz="1500" dirty="0">
              <a:latin typeface="微软雅黑" panose="020B0503020204020204" charset="-122"/>
              <a:ea typeface="微软雅黑" panose="020B0503020204020204" charset="-122"/>
              <a:cs typeface="微软雅黑" panose="020B0503020204020204" charset="-122"/>
            </a:endParaRPr>
          </a:p>
          <a:p>
            <a:pPr marL="54610" indent="8890" algn="l" rtl="0" eaLnBrk="0">
              <a:lnSpc>
                <a:spcPct val="105000"/>
              </a:lnSpc>
              <a:spcBef>
                <a:spcPts val="125"/>
              </a:spcBef>
            </a:pP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降低清洗频率</a:t>
            </a:r>
            <a:r>
              <a:rPr sz="1500" b="1" kern="0" spc="-25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，保</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持表面清洁</a:t>
            </a:r>
            <a:r>
              <a:rPr sz="1500" b="1" kern="0" spc="-1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，增加</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光伏发电量</a:t>
            </a:r>
            <a:endParaRPr sz="1500" dirty="0">
              <a:latin typeface="微软雅黑" panose="020B0503020204020204" charset="-122"/>
              <a:ea typeface="微软雅黑" panose="020B0503020204020204" charset="-122"/>
              <a:cs typeface="微软雅黑" panose="020B0503020204020204" charset="-122"/>
            </a:endParaRPr>
          </a:p>
        </p:txBody>
      </p:sp>
      <p:sp>
        <p:nvSpPr>
          <p:cNvPr id="70" name="textbox 70"/>
          <p:cNvSpPr/>
          <p:nvPr/>
        </p:nvSpPr>
        <p:spPr>
          <a:xfrm>
            <a:off x="10188575" y="357505"/>
            <a:ext cx="2145665" cy="325120"/>
          </a:xfrm>
          <a:prstGeom prst="rect">
            <a:avLst/>
          </a:prstGeom>
          <a:noFill/>
          <a:ln w="0" cap="flat">
            <a:noFill/>
            <a:prstDash val="solid"/>
            <a:miter lim="0"/>
          </a:ln>
        </p:spPr>
        <p:txBody>
          <a:bodyPr vert="horz" wrap="square" lIns="0" tIns="0" rIns="0" bIns="0"/>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rect 194"/>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196" name="picture 196"/>
          <p:cNvPicPr>
            <a:picLocks noChangeAspect="1"/>
          </p:cNvPicPr>
          <p:nvPr/>
        </p:nvPicPr>
        <p:blipFill>
          <a:blip r:embed="rId1"/>
          <a:stretch>
            <a:fillRect/>
          </a:stretch>
        </p:blipFill>
        <p:spPr>
          <a:xfrm rot="21600000">
            <a:off x="642228" y="2464896"/>
            <a:ext cx="2987112" cy="3959507"/>
          </a:xfrm>
          <a:prstGeom prst="rect">
            <a:avLst/>
          </a:prstGeom>
        </p:spPr>
      </p:pic>
      <p:pic>
        <p:nvPicPr>
          <p:cNvPr id="198" name="picture 198"/>
          <p:cNvPicPr>
            <a:picLocks noChangeAspect="1"/>
          </p:cNvPicPr>
          <p:nvPr/>
        </p:nvPicPr>
        <p:blipFill>
          <a:blip r:embed="rId2"/>
          <a:stretch>
            <a:fillRect/>
          </a:stretch>
        </p:blipFill>
        <p:spPr>
          <a:xfrm rot="21600000">
            <a:off x="7065315" y="5373204"/>
            <a:ext cx="7620" cy="1114215"/>
          </a:xfrm>
          <a:prstGeom prst="rect">
            <a:avLst/>
          </a:prstGeom>
        </p:spPr>
      </p:pic>
      <p:sp>
        <p:nvSpPr>
          <p:cNvPr id="200" name="textbox 200"/>
          <p:cNvSpPr/>
          <p:nvPr/>
        </p:nvSpPr>
        <p:spPr>
          <a:xfrm>
            <a:off x="5967294" y="2490993"/>
            <a:ext cx="2222500" cy="3867150"/>
          </a:xfrm>
          <a:prstGeom prst="rect">
            <a:avLst/>
          </a:prstGeom>
          <a:solidFill>
            <a:srgbClr val="F2F2F2">
              <a:alpha val="100000"/>
            </a:srgbClr>
          </a:solidFill>
          <a:ln w="0" cap="flat">
            <a:noFill/>
            <a:prstDash val="solid"/>
            <a:miter lim="0"/>
          </a:ln>
        </p:spPr>
        <p:txBody>
          <a:bodyPr vert="horz" wrap="square" lIns="0" tIns="0" rIns="0" bIns="0"/>
          <a:lstStyle/>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82550" algn="l" rtl="0" eaLnBrk="0">
              <a:lnSpc>
                <a:spcPct val="93000"/>
              </a:lnSpc>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4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涂层有明显的增透性，</a:t>
            </a:r>
            <a:endParaRPr sz="1400" dirty="0">
              <a:latin typeface="微软雅黑" panose="020B0503020204020204" charset="-122"/>
              <a:ea typeface="微软雅黑" panose="020B0503020204020204" charset="-122"/>
              <a:cs typeface="微软雅黑" panose="020B0503020204020204" charset="-122"/>
            </a:endParaRPr>
          </a:p>
          <a:p>
            <a:pPr marL="82550" algn="l" rtl="0" eaLnBrk="0">
              <a:lnSpc>
                <a:spcPct val="93000"/>
              </a:lnSpc>
              <a:spcBef>
                <a:spcPts val="1040"/>
              </a:spcBef>
            </a:pPr>
            <a:r>
              <a:rPr sz="1400" kern="0" spc="-40" dirty="0">
                <a:solidFill>
                  <a:srgbClr val="000000">
                    <a:alpha val="100000"/>
                  </a:srgbClr>
                </a:solidFill>
                <a:latin typeface="Wingdings" panose="05000000000000000000"/>
                <a:ea typeface="Wingdings" panose="05000000000000000000"/>
                <a:cs typeface="Wingdings" panose="05000000000000000000"/>
              </a:rPr>
              <a:t>l</a:t>
            </a:r>
            <a:r>
              <a:rPr sz="1400" kern="0" spc="340" dirty="0">
                <a:solidFill>
                  <a:srgbClr val="000000">
                    <a:alpha val="100000"/>
                  </a:srgbClr>
                </a:solidFill>
                <a:latin typeface="Wingdings" panose="05000000000000000000"/>
                <a:ea typeface="Wingdings" panose="05000000000000000000"/>
                <a:cs typeface="Wingdings" panose="05000000000000000000"/>
              </a:rPr>
              <a:t> </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施工后</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，能立即提升</a:t>
            </a:r>
            <a:endParaRPr sz="1400" dirty="0">
              <a:latin typeface="微软雅黑" panose="020B0503020204020204" charset="-122"/>
              <a:ea typeface="微软雅黑" panose="020B0503020204020204" charset="-122"/>
              <a:cs typeface="微软雅黑" panose="020B0503020204020204" charset="-122"/>
            </a:endParaRPr>
          </a:p>
          <a:p>
            <a:pPr marL="415290" indent="-2540" algn="l" rtl="0" eaLnBrk="0">
              <a:lnSpc>
                <a:spcPct val="155000"/>
              </a:lnSpc>
              <a:spcBef>
                <a:spcPts val="30"/>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光伏组件玻璃2%以</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上的透光率</a:t>
            </a:r>
            <a:r>
              <a:rPr sz="1400" b="1" kern="0" spc="-20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，增加发</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电量</a:t>
            </a:r>
            <a:endParaRPr sz="1400" dirty="0">
              <a:latin typeface="微软雅黑" panose="020B0503020204020204" charset="-122"/>
              <a:ea typeface="微软雅黑" panose="020B0503020204020204" charset="-122"/>
              <a:cs typeface="微软雅黑" panose="020B0503020204020204" charset="-122"/>
            </a:endParaRPr>
          </a:p>
        </p:txBody>
      </p:sp>
      <p:pic>
        <p:nvPicPr>
          <p:cNvPr id="202" name="picture 202"/>
          <p:cNvPicPr>
            <a:picLocks noChangeAspect="1"/>
          </p:cNvPicPr>
          <p:nvPr/>
        </p:nvPicPr>
        <p:blipFill>
          <a:blip r:embed="rId3"/>
          <a:stretch>
            <a:fillRect/>
          </a:stretch>
        </p:blipFill>
        <p:spPr>
          <a:xfrm rot="21600000">
            <a:off x="4846624" y="5371198"/>
            <a:ext cx="7620" cy="1104783"/>
          </a:xfrm>
          <a:prstGeom prst="rect">
            <a:avLst/>
          </a:prstGeom>
        </p:spPr>
      </p:pic>
      <p:pic>
        <p:nvPicPr>
          <p:cNvPr id="204" name="picture 204"/>
          <p:cNvPicPr>
            <a:picLocks noChangeAspect="1"/>
          </p:cNvPicPr>
          <p:nvPr/>
        </p:nvPicPr>
        <p:blipFill>
          <a:blip r:embed="rId4"/>
          <a:stretch>
            <a:fillRect/>
          </a:stretch>
        </p:blipFill>
        <p:spPr>
          <a:xfrm rot="21600000">
            <a:off x="3748405" y="2491105"/>
            <a:ext cx="2222500" cy="3867785"/>
          </a:xfrm>
          <a:prstGeom prst="rect">
            <a:avLst/>
          </a:prstGeom>
        </p:spPr>
      </p:pic>
      <p:pic>
        <p:nvPicPr>
          <p:cNvPr id="208" name="picture 208"/>
          <p:cNvPicPr>
            <a:picLocks noChangeAspect="1"/>
          </p:cNvPicPr>
          <p:nvPr/>
        </p:nvPicPr>
        <p:blipFill>
          <a:blip r:embed="rId5"/>
          <a:stretch>
            <a:fillRect/>
          </a:stretch>
        </p:blipFill>
        <p:spPr>
          <a:xfrm rot="21600000">
            <a:off x="11498554" y="5372595"/>
            <a:ext cx="7620" cy="1114226"/>
          </a:xfrm>
          <a:prstGeom prst="rect">
            <a:avLst/>
          </a:prstGeom>
        </p:spPr>
      </p:pic>
      <p:sp>
        <p:nvSpPr>
          <p:cNvPr id="210" name="textbox 210"/>
          <p:cNvSpPr/>
          <p:nvPr/>
        </p:nvSpPr>
        <p:spPr>
          <a:xfrm>
            <a:off x="10400547" y="2490384"/>
            <a:ext cx="2222500" cy="3867150"/>
          </a:xfrm>
          <a:prstGeom prst="rect">
            <a:avLst/>
          </a:prstGeom>
          <a:solidFill>
            <a:srgbClr val="F2F2F2">
              <a:alpha val="100000"/>
            </a:srgbClr>
          </a:solidFill>
          <a:ln w="0" cap="flat">
            <a:noFill/>
            <a:prstDash val="solid"/>
            <a:miter lim="0"/>
          </a:ln>
        </p:spPr>
        <p:txBody>
          <a:bodyPr vert="horz" wrap="square" lIns="0" tIns="0" rIns="0" bIns="0"/>
          <a:lstStyle/>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marL="165100" algn="l" rtl="0" eaLnBrk="0">
              <a:lnSpc>
                <a:spcPct val="93000"/>
              </a:lnSpc>
              <a:spcBef>
                <a:spcPts val="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0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涂层有高耐磨性，</a:t>
            </a:r>
            <a:endParaRPr sz="1400" dirty="0">
              <a:latin typeface="微软雅黑" panose="020B0503020204020204" charset="-122"/>
              <a:ea typeface="微软雅黑" panose="020B0503020204020204" charset="-122"/>
              <a:cs typeface="微软雅黑" panose="020B0503020204020204" charset="-122"/>
            </a:endParaRPr>
          </a:p>
          <a:p>
            <a:pPr marL="495300" algn="l" rtl="0" eaLnBrk="0">
              <a:lnSpc>
                <a:spcPct val="155000"/>
              </a:lnSpc>
              <a:spcBef>
                <a:spcPts val="30"/>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能保护光伏组件玻</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璃</a:t>
            </a:r>
            <a:r>
              <a:rPr sz="1400" b="1"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，降低透光率衰</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减</a:t>
            </a:r>
            <a:endParaRPr sz="1400" dirty="0">
              <a:latin typeface="微软雅黑" panose="020B0503020204020204" charset="-122"/>
              <a:ea typeface="微软雅黑" panose="020B0503020204020204" charset="-122"/>
              <a:cs typeface="微软雅黑" panose="020B0503020204020204" charset="-122"/>
            </a:endParaRPr>
          </a:p>
        </p:txBody>
      </p:sp>
      <p:pic>
        <p:nvPicPr>
          <p:cNvPr id="212" name="picture 212"/>
          <p:cNvPicPr>
            <a:picLocks noChangeAspect="1"/>
          </p:cNvPicPr>
          <p:nvPr/>
        </p:nvPicPr>
        <p:blipFill>
          <a:blip r:embed="rId3"/>
          <a:stretch>
            <a:fillRect/>
          </a:stretch>
        </p:blipFill>
        <p:spPr>
          <a:xfrm rot="21600000">
            <a:off x="9286633" y="5371198"/>
            <a:ext cx="7619" cy="1104783"/>
          </a:xfrm>
          <a:prstGeom prst="rect">
            <a:avLst/>
          </a:prstGeom>
        </p:spPr>
      </p:pic>
      <p:sp>
        <p:nvSpPr>
          <p:cNvPr id="214" name="textbox 214"/>
          <p:cNvSpPr/>
          <p:nvPr/>
        </p:nvSpPr>
        <p:spPr>
          <a:xfrm>
            <a:off x="8188613" y="2488986"/>
            <a:ext cx="2222500" cy="3866515"/>
          </a:xfrm>
          <a:prstGeom prst="rect">
            <a:avLst/>
          </a:prstGeom>
          <a:solidFill>
            <a:srgbClr val="F2F2F2">
              <a:alpha val="100000"/>
            </a:srgbClr>
          </a:solidFill>
          <a:ln w="0" cap="flat">
            <a:noFill/>
            <a:prstDash val="solid"/>
            <a:miter lim="0"/>
          </a:ln>
        </p:spPr>
        <p:txBody>
          <a:bodyPr vert="horz" wrap="square" lIns="0" tIns="0" rIns="0" bIns="0"/>
          <a:lstStyle/>
          <a:p>
            <a:pPr algn="l" rtl="0" eaLnBrk="0">
              <a:lnSpc>
                <a:spcPct val="110000"/>
              </a:lnSpc>
            </a:pPr>
            <a:endParaRPr sz="1000" dirty="0">
              <a:latin typeface="Arial" panose="020B0604020202020204"/>
              <a:ea typeface="Arial" panose="020B0604020202020204"/>
              <a:cs typeface="Arial" panose="020B0604020202020204"/>
            </a:endParaRPr>
          </a:p>
          <a:p>
            <a:pPr algn="l" rtl="0" eaLnBrk="0">
              <a:lnSpc>
                <a:spcPct val="110000"/>
              </a:lnSpc>
            </a:pPr>
            <a:endParaRPr sz="1000" dirty="0">
              <a:latin typeface="Arial" panose="020B0604020202020204"/>
              <a:ea typeface="Arial" panose="020B0604020202020204"/>
              <a:cs typeface="Arial" panose="020B0604020202020204"/>
            </a:endParaRPr>
          </a:p>
          <a:p>
            <a:pPr algn="l" rtl="0" eaLnBrk="0">
              <a:lnSpc>
                <a:spcPct val="110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74295" algn="l" rtl="0" eaLnBrk="0">
              <a:lnSpc>
                <a:spcPct val="93000"/>
              </a:lnSpc>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2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涂层具有超亲水性，</a:t>
            </a:r>
            <a:endParaRPr sz="1400" dirty="0">
              <a:latin typeface="微软雅黑" panose="020B0503020204020204" charset="-122"/>
              <a:ea typeface="微软雅黑" panose="020B0503020204020204" charset="-122"/>
              <a:cs typeface="微软雅黑" panose="020B0503020204020204" charset="-122"/>
            </a:endParaRPr>
          </a:p>
          <a:p>
            <a:pPr marL="403225" indent="1905" algn="l" rtl="0" eaLnBrk="0">
              <a:lnSpc>
                <a:spcPct val="141000"/>
              </a:lnSpc>
              <a:spcBef>
                <a:spcPts val="13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能够利用雨水、雪水、</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凝露等自动清洁灰尘</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和污垢</a:t>
            </a:r>
            <a:endParaRPr sz="1400" dirty="0">
              <a:latin typeface="微软雅黑" panose="020B0503020204020204" charset="-122"/>
              <a:ea typeface="微软雅黑" panose="020B0503020204020204" charset="-122"/>
              <a:cs typeface="微软雅黑" panose="020B0503020204020204" charset="-122"/>
            </a:endParaRPr>
          </a:p>
          <a:p>
            <a:pPr marL="405130" indent="-330835" algn="l" rtl="0" eaLnBrk="0">
              <a:lnSpc>
                <a:spcPct val="138000"/>
              </a:lnSpc>
              <a:spcBef>
                <a:spcPts val="16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2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涂层具有长效抗静电</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性</a:t>
            </a:r>
            <a:r>
              <a:rPr sz="1400" b="1"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，防止灰尘粘附</a:t>
            </a:r>
            <a:endParaRPr sz="1400" dirty="0">
              <a:latin typeface="微软雅黑" panose="020B0503020204020204" charset="-122"/>
              <a:ea typeface="微软雅黑" panose="020B0503020204020204" charset="-122"/>
              <a:cs typeface="微软雅黑" panose="020B0503020204020204" charset="-122"/>
            </a:endParaRPr>
          </a:p>
          <a:p>
            <a:pPr marL="403225" indent="-328930" algn="l" rtl="0" eaLnBrk="0">
              <a:lnSpc>
                <a:spcPct val="141000"/>
              </a:lnSpc>
              <a:spcBef>
                <a:spcPts val="9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2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涂层能够降低灰尘、</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煤烟、铁粉、鸟粪等</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的附着性</a:t>
            </a:r>
            <a:endParaRPr sz="1400" dirty="0">
              <a:latin typeface="微软雅黑" panose="020B0503020204020204" charset="-122"/>
              <a:ea typeface="微软雅黑" panose="020B0503020204020204" charset="-122"/>
              <a:cs typeface="微软雅黑" panose="020B0503020204020204" charset="-122"/>
            </a:endParaRPr>
          </a:p>
        </p:txBody>
      </p:sp>
      <p:sp>
        <p:nvSpPr>
          <p:cNvPr id="216" name="textbox 216"/>
          <p:cNvSpPr/>
          <p:nvPr/>
        </p:nvSpPr>
        <p:spPr>
          <a:xfrm>
            <a:off x="4356011" y="1721459"/>
            <a:ext cx="8047990" cy="1364614"/>
          </a:xfrm>
          <a:prstGeom prst="rect">
            <a:avLst/>
          </a:prstGeom>
          <a:noFill/>
          <a:ln w="0" cap="flat">
            <a:noFill/>
            <a:prstDash val="solid"/>
            <a:miter lim="0"/>
          </a:ln>
        </p:spPr>
        <p:txBody>
          <a:bodyPr vert="horz" wrap="square" lIns="0" tIns="0" rIns="0" bIns="0"/>
          <a:lstStyle/>
          <a:p>
            <a:pPr algn="l" rtl="0" eaLnBrk="0">
              <a:lnSpc>
                <a:spcPct val="85000"/>
              </a:lnSpc>
            </a:pPr>
            <a:endParaRPr sz="100" dirty="0">
              <a:latin typeface="Arial" panose="020B0604020202020204"/>
              <a:ea typeface="Arial" panose="020B0604020202020204"/>
              <a:cs typeface="Arial" panose="020B0604020202020204"/>
            </a:endParaRPr>
          </a:p>
          <a:p>
            <a:pPr marL="1735455" algn="l" rtl="0" eaLnBrk="0">
              <a:lnSpc>
                <a:spcPct val="87000"/>
              </a:lnSpc>
            </a:pPr>
            <a:r>
              <a:rPr sz="17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光伏市场迫切需求</a:t>
            </a:r>
            <a:r>
              <a:rPr sz="2300" b="1" kern="0" spc="100" dirty="0">
                <a:solidFill>
                  <a:srgbClr val="FF0000">
                    <a:alpha val="100000"/>
                  </a:srgbClr>
                </a:solidFill>
                <a:latin typeface="微软雅黑" panose="020B0503020204020204" charset="-122"/>
                <a:ea typeface="微软雅黑" panose="020B0503020204020204" charset="-122"/>
                <a:cs typeface="微软雅黑" panose="020B0503020204020204" charset="-122"/>
              </a:rPr>
              <a:t>新一代</a:t>
            </a:r>
            <a:r>
              <a:rPr sz="17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自清洁不沾灰增透耐磨</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30000"/>
              </a:lnSpc>
            </a:pPr>
            <a:endParaRPr sz="1000" dirty="0">
              <a:latin typeface="Arial" panose="020B0604020202020204"/>
              <a:ea typeface="Arial" panose="020B0604020202020204"/>
              <a:cs typeface="Arial" panose="020B0604020202020204"/>
            </a:endParaRPr>
          </a:p>
          <a:p>
            <a:pPr algn="l" rtl="0" eaLnBrk="0">
              <a:lnSpc>
                <a:spcPct val="131000"/>
              </a:lnSpc>
            </a:pPr>
            <a:endParaRPr sz="1000" dirty="0">
              <a:latin typeface="Arial" panose="020B0604020202020204"/>
              <a:ea typeface="Arial" panose="020B0604020202020204"/>
              <a:cs typeface="Arial" panose="020B0604020202020204"/>
            </a:endParaRPr>
          </a:p>
          <a:p>
            <a:pPr algn="l" rtl="0" eaLnBrk="0">
              <a:lnSpc>
                <a:spcPct val="131000"/>
              </a:lnSpc>
            </a:pPr>
            <a:endParaRPr sz="1000" dirty="0">
              <a:latin typeface="Arial" panose="020B0604020202020204"/>
              <a:ea typeface="Arial" panose="020B0604020202020204"/>
              <a:cs typeface="Arial" panose="020B0604020202020204"/>
            </a:endParaRPr>
          </a:p>
          <a:p>
            <a:pPr algn="l" rtl="0" eaLnBrk="0">
              <a:lnSpc>
                <a:spcPct val="118000"/>
              </a:lnSpc>
            </a:pPr>
            <a:endParaRPr sz="500" dirty="0">
              <a:latin typeface="Arial" panose="020B0604020202020204"/>
              <a:ea typeface="Arial" panose="020B0604020202020204"/>
              <a:cs typeface="Arial" panose="020B0604020202020204"/>
            </a:endParaRPr>
          </a:p>
          <a:p>
            <a:pPr marL="12700" algn="l" rtl="0" eaLnBrk="0">
              <a:lnSpc>
                <a:spcPct val="97000"/>
              </a:lnSpc>
              <a:spcBef>
                <a:spcPts val="5"/>
              </a:spcBef>
            </a:pPr>
            <a:r>
              <a:rPr sz="3600" b="1" kern="0" spc="40" baseline="4000" dirty="0">
                <a:solidFill>
                  <a:srgbClr val="D99345">
                    <a:alpha val="100000"/>
                  </a:srgbClr>
                </a:solidFill>
                <a:latin typeface="微软雅黑" panose="020B0503020204020204" charset="-122"/>
                <a:ea typeface="微软雅黑" panose="020B0503020204020204" charset="-122"/>
                <a:cs typeface="微软雅黑" panose="020B0503020204020204" charset="-122"/>
              </a:rPr>
              <a:t>长效性</a:t>
            </a:r>
            <a:r>
              <a:rPr sz="2300" b="1" kern="0" spc="4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3600" b="1" kern="0" spc="40" baseline="-4000" dirty="0">
                <a:solidFill>
                  <a:srgbClr val="D99345">
                    <a:alpha val="100000"/>
                  </a:srgbClr>
                </a:solidFill>
                <a:latin typeface="微软雅黑" panose="020B0503020204020204" charset="-122"/>
                <a:ea typeface="微软雅黑" panose="020B0503020204020204" charset="-122"/>
                <a:cs typeface="微软雅黑" panose="020B0503020204020204" charset="-122"/>
              </a:rPr>
              <a:t>增透性</a:t>
            </a:r>
            <a:r>
              <a:rPr sz="2300" b="1" kern="0" spc="4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300" b="1" kern="0" spc="40" dirty="0">
                <a:solidFill>
                  <a:srgbClr val="D99345">
                    <a:alpha val="100000"/>
                  </a:srgbClr>
                </a:solidFill>
                <a:latin typeface="微软雅黑" panose="020B0503020204020204" charset="-122"/>
                <a:ea typeface="微软雅黑" panose="020B0503020204020204" charset="-122"/>
                <a:cs typeface="微软雅黑" panose="020B0503020204020204" charset="-122"/>
              </a:rPr>
              <a:t>自清洁</a:t>
            </a:r>
            <a:r>
              <a:rPr sz="2300" b="1" kern="0" spc="7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1700" b="1" kern="0" spc="40" dirty="0">
                <a:solidFill>
                  <a:srgbClr val="D99345">
                    <a:alpha val="100000"/>
                  </a:srgbClr>
                </a:solidFill>
                <a:latin typeface="微软雅黑" panose="020B0503020204020204" charset="-122"/>
                <a:ea typeface="微软雅黑" panose="020B0503020204020204" charset="-122"/>
                <a:cs typeface="微软雅黑" panose="020B0503020204020204" charset="-122"/>
              </a:rPr>
              <a:t>减缓光伏玻璃衰减</a:t>
            </a:r>
            <a:endParaRPr sz="1700" dirty="0">
              <a:latin typeface="微软雅黑" panose="020B0503020204020204" charset="-122"/>
              <a:ea typeface="微软雅黑" panose="020B0503020204020204" charset="-122"/>
              <a:cs typeface="微软雅黑" panose="020B0503020204020204" charset="-122"/>
            </a:endParaRPr>
          </a:p>
        </p:txBody>
      </p:sp>
      <p:sp>
        <p:nvSpPr>
          <p:cNvPr id="218" name="textbox 218"/>
          <p:cNvSpPr/>
          <p:nvPr/>
        </p:nvSpPr>
        <p:spPr>
          <a:xfrm>
            <a:off x="3830932" y="3490304"/>
            <a:ext cx="1954529" cy="167957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1855"/>
              </a:lnSpc>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2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涂层户外寿命&gt;5年</a:t>
            </a:r>
            <a:endParaRPr sz="1400" dirty="0">
              <a:latin typeface="微软雅黑" panose="020B0503020204020204" charset="-122"/>
              <a:ea typeface="微软雅黑" panose="020B0503020204020204" charset="-122"/>
              <a:cs typeface="微软雅黑" panose="020B0503020204020204" charset="-122"/>
            </a:endParaRPr>
          </a:p>
          <a:p>
            <a:pPr marL="342900" indent="-330200" algn="l" rtl="0" eaLnBrk="0">
              <a:lnSpc>
                <a:spcPct val="160000"/>
              </a:lnSpc>
              <a:spcBef>
                <a:spcPts val="195"/>
              </a:spcBef>
            </a:pPr>
            <a:r>
              <a:rPr sz="1400" kern="0" spc="-40" dirty="0">
                <a:solidFill>
                  <a:srgbClr val="000000">
                    <a:alpha val="100000"/>
                  </a:srgbClr>
                </a:solidFill>
                <a:latin typeface="Wingdings" panose="05000000000000000000"/>
                <a:ea typeface="Wingdings" panose="05000000000000000000"/>
                <a:cs typeface="Wingdings" panose="05000000000000000000"/>
              </a:rPr>
              <a:t>l</a:t>
            </a:r>
            <a:r>
              <a:rPr sz="1400" kern="0" spc="340" dirty="0">
                <a:solidFill>
                  <a:srgbClr val="000000">
                    <a:alpha val="100000"/>
                  </a:srgbClr>
                </a:solidFill>
                <a:latin typeface="Wingdings" panose="05000000000000000000"/>
                <a:ea typeface="Wingdings" panose="05000000000000000000"/>
                <a:cs typeface="Wingdings" panose="05000000000000000000"/>
              </a:rPr>
              <a:t> </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涂层有高耐候性</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，能</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抵抗紫外光侵袭</a:t>
            </a:r>
            <a:endParaRPr sz="1400" dirty="0">
              <a:latin typeface="微软雅黑" panose="020B0503020204020204" charset="-122"/>
              <a:ea typeface="微软雅黑" panose="020B0503020204020204" charset="-122"/>
              <a:cs typeface="微软雅黑" panose="020B0503020204020204" charset="-122"/>
            </a:endParaRPr>
          </a:p>
          <a:p>
            <a:pPr marL="342900" indent="-330200" algn="l" rtl="0" eaLnBrk="0">
              <a:lnSpc>
                <a:spcPct val="160000"/>
              </a:lnSpc>
              <a:spcBef>
                <a:spcPts val="225"/>
              </a:spcBef>
            </a:pPr>
            <a:r>
              <a:rPr sz="1400" kern="0" spc="-40" dirty="0">
                <a:solidFill>
                  <a:srgbClr val="000000">
                    <a:alpha val="100000"/>
                  </a:srgbClr>
                </a:solidFill>
                <a:latin typeface="Wingdings" panose="05000000000000000000"/>
                <a:ea typeface="Wingdings" panose="05000000000000000000"/>
                <a:cs typeface="Wingdings" panose="05000000000000000000"/>
              </a:rPr>
              <a:t>l</a:t>
            </a:r>
            <a:r>
              <a:rPr sz="1400" kern="0" spc="340" dirty="0">
                <a:solidFill>
                  <a:srgbClr val="000000">
                    <a:alpha val="100000"/>
                  </a:srgbClr>
                </a:solidFill>
                <a:latin typeface="Wingdings" panose="05000000000000000000"/>
                <a:ea typeface="Wingdings" panose="05000000000000000000"/>
                <a:cs typeface="Wingdings" panose="05000000000000000000"/>
              </a:rPr>
              <a:t> </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涂层有高耐磨性</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，能</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抵抗沙尘侵袭</a:t>
            </a:r>
            <a:endParaRPr sz="1400" dirty="0">
              <a:latin typeface="微软雅黑" panose="020B0503020204020204" charset="-122"/>
              <a:ea typeface="微软雅黑" panose="020B0503020204020204" charset="-122"/>
              <a:cs typeface="微软雅黑" panose="020B0503020204020204" charset="-122"/>
            </a:endParaRPr>
          </a:p>
        </p:txBody>
      </p:sp>
      <p:sp>
        <p:nvSpPr>
          <p:cNvPr id="220" name="textbox 220"/>
          <p:cNvSpPr/>
          <p:nvPr/>
        </p:nvSpPr>
        <p:spPr>
          <a:xfrm>
            <a:off x="2480631" y="1116748"/>
            <a:ext cx="7491730" cy="387350"/>
          </a:xfrm>
          <a:prstGeom prst="rect">
            <a:avLst/>
          </a:prstGeom>
          <a:noFill/>
          <a:ln w="0" cap="flat">
            <a:noFill/>
            <a:prstDash val="solid"/>
            <a:miter lim="0"/>
          </a:ln>
        </p:spPr>
        <p:txBody>
          <a:bodyPr vert="horz" wrap="square" lIns="0" tIns="0" rIns="0" bIns="0"/>
          <a:lstStyle/>
          <a:p>
            <a:pPr algn="l" rtl="0" eaLnBrk="0">
              <a:lnSpc>
                <a:spcPct val="79000"/>
              </a:lnSpc>
            </a:pPr>
            <a:endParaRPr sz="100" dirty="0">
              <a:latin typeface="Arial" panose="020B0604020202020204"/>
              <a:ea typeface="Arial" panose="020B0604020202020204"/>
              <a:cs typeface="Arial" panose="020B0604020202020204"/>
            </a:endParaRPr>
          </a:p>
          <a:p>
            <a:pPr marL="12700" algn="l" rtl="0" eaLnBrk="0">
              <a:lnSpc>
                <a:spcPct val="88000"/>
              </a:lnSpc>
            </a:pPr>
            <a:r>
              <a:rPr sz="2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全球每年因为灰尘带来的经济损失超过</a:t>
            </a:r>
            <a:r>
              <a:rPr sz="2700" b="1" kern="0" spc="90" dirty="0">
                <a:solidFill>
                  <a:srgbClr val="FF0000">
                    <a:alpha val="100000"/>
                  </a:srgbClr>
                </a:solidFill>
                <a:latin typeface="宋体" panose="02010600030101010101" pitchFamily="2" charset="-122"/>
                <a:ea typeface="宋体" panose="02010600030101010101" pitchFamily="2" charset="-122"/>
                <a:cs typeface="宋体" panose="02010600030101010101" pitchFamily="2" charset="-122"/>
              </a:rPr>
              <a:t>50</a:t>
            </a:r>
            <a:r>
              <a:rPr sz="2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亿美元</a:t>
            </a:r>
            <a:endParaRPr sz="2700" dirty="0">
              <a:latin typeface="微软雅黑" panose="020B0503020204020204" charset="-122"/>
              <a:ea typeface="微软雅黑" panose="020B0503020204020204" charset="-122"/>
              <a:cs typeface="微软雅黑" panose="020B0503020204020204" charset="-122"/>
            </a:endParaRPr>
          </a:p>
        </p:txBody>
      </p:sp>
      <p:sp>
        <p:nvSpPr>
          <p:cNvPr id="222" name="textbox 222"/>
          <p:cNvSpPr/>
          <p:nvPr/>
        </p:nvSpPr>
        <p:spPr>
          <a:xfrm>
            <a:off x="968146" y="255326"/>
            <a:ext cx="3150870" cy="385445"/>
          </a:xfrm>
          <a:prstGeom prst="rect">
            <a:avLst/>
          </a:prstGeom>
          <a:noFill/>
          <a:ln w="0" cap="flat">
            <a:noFill/>
            <a:prstDash val="solid"/>
            <a:miter lim="0"/>
          </a:ln>
        </p:spPr>
        <p:txBody>
          <a:bodyPr vert="horz" wrap="square" lIns="0" tIns="0" rIns="0" bIns="0"/>
          <a:lstStyle/>
          <a:p>
            <a:pPr algn="l" rtl="0" eaLnBrk="0">
              <a:lnSpc>
                <a:spcPct val="93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60" dirty="0">
                <a:solidFill>
                  <a:srgbClr val="FFFFFF">
                    <a:alpha val="100000"/>
                  </a:srgbClr>
                </a:solidFill>
                <a:latin typeface="Arial" panose="020B0604020202020204"/>
                <a:ea typeface="Arial" panose="020B0604020202020204"/>
                <a:cs typeface="Arial" panose="020B0604020202020204"/>
              </a:rPr>
              <a:t>1.</a:t>
            </a:r>
            <a:r>
              <a:rPr lang="en-US" sz="2300" b="1" kern="0" spc="60" dirty="0">
                <a:solidFill>
                  <a:srgbClr val="FFFFFF">
                    <a:alpha val="100000"/>
                  </a:srgbClr>
                </a:solidFill>
                <a:latin typeface="Arial" panose="020B0604020202020204"/>
                <a:ea typeface="Arial" panose="020B0604020202020204"/>
                <a:cs typeface="Arial" panose="020B0604020202020204"/>
              </a:rPr>
              <a:t>7</a:t>
            </a:r>
            <a:r>
              <a:rPr sz="2300" b="1" kern="0" spc="60" dirty="0">
                <a:solidFill>
                  <a:srgbClr val="FFFFFF">
                    <a:alpha val="100000"/>
                  </a:srgbClr>
                </a:solidFill>
                <a:latin typeface="Arial" panose="020B0604020202020204"/>
                <a:ea typeface="Arial" panose="020B0604020202020204"/>
                <a:cs typeface="Arial" panose="020B0604020202020204"/>
              </a:rPr>
              <a:t> </a:t>
            </a:r>
            <a:r>
              <a:rPr sz="23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光伏行业</a:t>
            </a:r>
            <a:r>
              <a:rPr sz="2700" b="1" kern="0" spc="60" dirty="0">
                <a:solidFill>
                  <a:srgbClr val="D99345">
                    <a:alpha val="100000"/>
                  </a:srgbClr>
                </a:solidFill>
                <a:latin typeface="微软雅黑" panose="020B0503020204020204" charset="-122"/>
                <a:ea typeface="微软雅黑" panose="020B0503020204020204" charset="-122"/>
                <a:cs typeface="微软雅黑" panose="020B0503020204020204" charset="-122"/>
              </a:rPr>
              <a:t>刚性需求</a:t>
            </a:r>
            <a:endParaRPr sz="2700" dirty="0">
              <a:latin typeface="微软雅黑" panose="020B0503020204020204" charset="-122"/>
              <a:ea typeface="微软雅黑" panose="020B0503020204020204" charset="-122"/>
              <a:cs typeface="微软雅黑" panose="020B0503020204020204" charset="-122"/>
            </a:endParaRPr>
          </a:p>
        </p:txBody>
      </p:sp>
      <p:sp>
        <p:nvSpPr>
          <p:cNvPr id="224" name="textbox 224"/>
          <p:cNvSpPr/>
          <p:nvPr/>
        </p:nvSpPr>
        <p:spPr>
          <a:xfrm>
            <a:off x="1066673" y="2100452"/>
            <a:ext cx="2059304" cy="252095"/>
          </a:xfrm>
          <a:prstGeom prst="rect">
            <a:avLst/>
          </a:prstGeom>
          <a:noFill/>
          <a:ln w="0" cap="flat">
            <a:noFill/>
            <a:prstDash val="solid"/>
            <a:miter lim="0"/>
          </a:ln>
        </p:spPr>
        <p:txBody>
          <a:bodyPr vert="horz" wrap="square" lIns="0" tIns="0" rIns="0" bIns="0"/>
          <a:lstStyle/>
          <a:p>
            <a:pPr algn="l" rtl="0" eaLnBrk="0">
              <a:lnSpc>
                <a:spcPct val="92000"/>
              </a:lnSpc>
            </a:pPr>
            <a:endParaRPr sz="100" dirty="0">
              <a:latin typeface="Arial" panose="020B0604020202020204"/>
              <a:ea typeface="Arial" panose="020B0604020202020204"/>
              <a:cs typeface="Arial" panose="020B0604020202020204"/>
            </a:endParaRPr>
          </a:p>
          <a:p>
            <a:pPr marL="12700" algn="l" rtl="0" eaLnBrk="0">
              <a:lnSpc>
                <a:spcPct val="87000"/>
              </a:lnSpc>
            </a:pP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自清洁抗静电不沾灰</a:t>
            </a:r>
            <a:endParaRPr sz="1700" dirty="0">
              <a:latin typeface="微软雅黑" panose="020B0503020204020204" charset="-122"/>
              <a:ea typeface="微软雅黑" panose="020B0503020204020204" charset="-122"/>
              <a:cs typeface="微软雅黑" panose="020B0503020204020204" charset="-122"/>
            </a:endParaRPr>
          </a:p>
        </p:txBody>
      </p:sp>
      <p:sp>
        <p:nvSpPr>
          <p:cNvPr id="226" name="textbox 226"/>
          <p:cNvSpPr/>
          <p:nvPr/>
        </p:nvSpPr>
        <p:spPr>
          <a:xfrm>
            <a:off x="10835840" y="472753"/>
            <a:ext cx="1498600" cy="210184"/>
          </a:xfrm>
          <a:prstGeom prst="rect">
            <a:avLst/>
          </a:prstGeom>
          <a:noFill/>
          <a:ln w="0" cap="flat">
            <a:noFill/>
            <a:prstDash val="solid"/>
            <a:miter lim="0"/>
          </a:ln>
        </p:spPr>
        <p:txBody>
          <a:bodyPr vert="horz" wrap="square" lIns="0" tIns="0" rIns="0" bIns="0"/>
          <a:lstStyle/>
          <a:p>
            <a:pPr algn="l" rtl="0" eaLnBrk="0">
              <a:lnSpc>
                <a:spcPct val="90000"/>
              </a:lnSpc>
            </a:pPr>
            <a:endParaRPr lang="zh-CN" altLang="en-US" sz="1400" dirty="0">
              <a:latin typeface="微软雅黑" panose="020B0503020204020204" charset="-122"/>
              <a:ea typeface="微软雅黑" panose="020B0503020204020204" charset="-122"/>
              <a:cs typeface="微软雅黑" panose="020B0503020204020204" charset="-122"/>
            </a:endParaRPr>
          </a:p>
        </p:txBody>
      </p:sp>
      <p:pic>
        <p:nvPicPr>
          <p:cNvPr id="228" name="picture 228"/>
          <p:cNvPicPr>
            <a:picLocks noChangeAspect="1"/>
          </p:cNvPicPr>
          <p:nvPr/>
        </p:nvPicPr>
        <p:blipFill>
          <a:blip r:embed="rId6"/>
          <a:stretch>
            <a:fillRect/>
          </a:stretch>
        </p:blipFill>
        <p:spPr>
          <a:xfrm rot="21600000">
            <a:off x="10522864" y="3220516"/>
            <a:ext cx="2051684" cy="7620"/>
          </a:xfrm>
          <a:prstGeom prst="rect">
            <a:avLst/>
          </a:prstGeom>
        </p:spPr>
      </p:pic>
      <p:pic>
        <p:nvPicPr>
          <p:cNvPr id="230" name="picture 230"/>
          <p:cNvPicPr>
            <a:picLocks noChangeAspect="1"/>
          </p:cNvPicPr>
          <p:nvPr/>
        </p:nvPicPr>
        <p:blipFill>
          <a:blip r:embed="rId7"/>
          <a:stretch>
            <a:fillRect/>
          </a:stretch>
        </p:blipFill>
        <p:spPr>
          <a:xfrm rot="21600000">
            <a:off x="8310931" y="3219119"/>
            <a:ext cx="2051697" cy="7620"/>
          </a:xfrm>
          <a:prstGeom prst="rect">
            <a:avLst/>
          </a:prstGeom>
        </p:spPr>
      </p:pic>
      <p:pic>
        <p:nvPicPr>
          <p:cNvPr id="232" name="picture 232"/>
          <p:cNvPicPr>
            <a:picLocks noChangeAspect="1"/>
          </p:cNvPicPr>
          <p:nvPr/>
        </p:nvPicPr>
        <p:blipFill>
          <a:blip r:embed="rId8"/>
          <a:stretch>
            <a:fillRect/>
          </a:stretch>
        </p:blipFill>
        <p:spPr>
          <a:xfrm rot="21600000">
            <a:off x="3870934" y="3219119"/>
            <a:ext cx="2051684" cy="7620"/>
          </a:xfrm>
          <a:prstGeom prst="rect">
            <a:avLst/>
          </a:prstGeom>
        </p:spPr>
      </p:pic>
      <p:pic>
        <p:nvPicPr>
          <p:cNvPr id="234" name="picture 234"/>
          <p:cNvPicPr>
            <a:picLocks noChangeAspect="1"/>
          </p:cNvPicPr>
          <p:nvPr/>
        </p:nvPicPr>
        <p:blipFill>
          <a:blip r:embed="rId9"/>
          <a:stretch>
            <a:fillRect/>
          </a:stretch>
        </p:blipFill>
        <p:spPr>
          <a:xfrm rot="21600000">
            <a:off x="6089624" y="3221126"/>
            <a:ext cx="2051684" cy="7619"/>
          </a:xfrm>
          <a:prstGeom prst="rect">
            <a:avLst/>
          </a:prstGeom>
        </p:spPr>
      </p:pic>
      <p:sp>
        <p:nvSpPr>
          <p:cNvPr id="3" name="textbox 70"/>
          <p:cNvSpPr/>
          <p:nvPr/>
        </p:nvSpPr>
        <p:spPr>
          <a:xfrm>
            <a:off x="10962840" y="599753"/>
            <a:ext cx="1498600" cy="210184"/>
          </a:xfrm>
          <a:prstGeom prst="rect">
            <a:avLst/>
          </a:prstGeom>
          <a:noFill/>
          <a:ln w="0" cap="flat">
            <a:noFill/>
            <a:prstDash val="solid"/>
            <a:miter lim="0"/>
          </a:ln>
        </p:spPr>
        <p:txBody>
          <a:bodyPr vert="horz" wrap="square" lIns="0" tIns="0" rIns="0" bIns="0"/>
          <a:lstStyle/>
          <a:p>
            <a:pPr algn="l" rtl="0" eaLnBrk="0">
              <a:lnSpc>
                <a:spcPct val="90000"/>
              </a:lnSpc>
            </a:pP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
        <p:nvSpPr>
          <p:cNvPr id="4" name="textbox 70"/>
          <p:cNvSpPr/>
          <p:nvPr/>
        </p:nvSpPr>
        <p:spPr>
          <a:xfrm>
            <a:off x="10400665" y="254635"/>
            <a:ext cx="2187575" cy="681990"/>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rect 244"/>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246" name="picture 246"/>
          <p:cNvPicPr>
            <a:picLocks noChangeAspect="1"/>
          </p:cNvPicPr>
          <p:nvPr/>
        </p:nvPicPr>
        <p:blipFill>
          <a:blip r:embed="rId1"/>
          <a:stretch>
            <a:fillRect/>
          </a:stretch>
        </p:blipFill>
        <p:spPr>
          <a:xfrm rot="21600000">
            <a:off x="2581198" y="1784375"/>
            <a:ext cx="8888907" cy="2241169"/>
          </a:xfrm>
          <a:prstGeom prst="rect">
            <a:avLst/>
          </a:prstGeom>
        </p:spPr>
      </p:pic>
      <p:sp>
        <p:nvSpPr>
          <p:cNvPr id="248" name="textbox 248"/>
          <p:cNvSpPr/>
          <p:nvPr/>
        </p:nvSpPr>
        <p:spPr>
          <a:xfrm>
            <a:off x="3547744" y="2524668"/>
            <a:ext cx="7991475" cy="518159"/>
          </a:xfrm>
          <a:prstGeom prst="rect">
            <a:avLst/>
          </a:prstGeom>
          <a:noFill/>
          <a:ln w="0" cap="flat">
            <a:noFill/>
            <a:prstDash val="solid"/>
            <a:miter lim="0"/>
          </a:ln>
        </p:spPr>
        <p:txBody>
          <a:bodyPr vert="horz" wrap="square" lIns="0" tIns="0" rIns="0" bIns="0"/>
          <a:lstStyle/>
          <a:p>
            <a:pPr algn="l" rtl="0" eaLnBrk="0">
              <a:lnSpc>
                <a:spcPct val="97000"/>
              </a:lnSpc>
            </a:pPr>
            <a:endParaRPr sz="100" dirty="0">
              <a:latin typeface="Arial" panose="020B0604020202020204"/>
              <a:ea typeface="Arial" panose="020B0604020202020204"/>
              <a:cs typeface="Arial" panose="020B0604020202020204"/>
            </a:endParaRPr>
          </a:p>
          <a:p>
            <a:pPr marL="12700" algn="l" rtl="0" eaLnBrk="0">
              <a:lnSpc>
                <a:spcPct val="92000"/>
              </a:lnSpc>
            </a:pPr>
            <a:r>
              <a:rPr sz="3500" b="1" kern="0" spc="90" dirty="0">
                <a:solidFill>
                  <a:srgbClr val="FFFFFF">
                    <a:alpha val="100000"/>
                  </a:srgbClr>
                </a:solidFill>
                <a:latin typeface="Arial" panose="020B0604020202020204"/>
                <a:ea typeface="Arial" panose="020B0604020202020204"/>
                <a:cs typeface="Arial" panose="020B0604020202020204"/>
              </a:rPr>
              <a:t>2.</a:t>
            </a:r>
            <a:r>
              <a:rPr lang="zh-CN" sz="3500" b="1" kern="0" spc="90" dirty="0">
                <a:solidFill>
                  <a:srgbClr val="FFFFFF">
                    <a:alpha val="100000"/>
                  </a:srgbClr>
                </a:solidFill>
                <a:latin typeface="微软雅黑" panose="020B0503020204020204" charset="-122"/>
                <a:ea typeface="微软雅黑" panose="020B0503020204020204" charset="-122"/>
                <a:cs typeface="Arial" panose="020B0604020202020204"/>
              </a:rPr>
              <a:t>弘慧</a:t>
            </a:r>
            <a:r>
              <a:rPr sz="3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创新纳米</a:t>
            </a:r>
            <a:r>
              <a:rPr sz="3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涂层技术解决方案</a:t>
            </a:r>
            <a:endParaRPr sz="35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rect 252"/>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254" name="picture 254"/>
          <p:cNvPicPr>
            <a:picLocks noChangeAspect="1"/>
          </p:cNvPicPr>
          <p:nvPr/>
        </p:nvPicPr>
        <p:blipFill>
          <a:blip r:embed="rId1"/>
          <a:stretch>
            <a:fillRect/>
          </a:stretch>
        </p:blipFill>
        <p:spPr>
          <a:xfrm rot="21600000">
            <a:off x="5850308" y="1770389"/>
            <a:ext cx="6024699" cy="5084920"/>
          </a:xfrm>
          <a:prstGeom prst="rect">
            <a:avLst/>
          </a:prstGeom>
        </p:spPr>
      </p:pic>
      <p:pic>
        <p:nvPicPr>
          <p:cNvPr id="256" name="picture 256"/>
          <p:cNvPicPr>
            <a:picLocks noChangeAspect="1"/>
          </p:cNvPicPr>
          <p:nvPr/>
        </p:nvPicPr>
        <p:blipFill>
          <a:blip r:embed="rId2"/>
          <a:stretch>
            <a:fillRect/>
          </a:stretch>
        </p:blipFill>
        <p:spPr>
          <a:xfrm rot="21600000">
            <a:off x="605473" y="1925063"/>
            <a:ext cx="4571958" cy="4786712"/>
          </a:xfrm>
          <a:prstGeom prst="rect">
            <a:avLst/>
          </a:prstGeom>
        </p:spPr>
      </p:pic>
      <p:sp>
        <p:nvSpPr>
          <p:cNvPr id="258" name="textbox 258"/>
          <p:cNvSpPr/>
          <p:nvPr/>
        </p:nvSpPr>
        <p:spPr>
          <a:xfrm>
            <a:off x="951687" y="254437"/>
            <a:ext cx="11383009" cy="1197610"/>
          </a:xfrm>
          <a:prstGeom prst="rect">
            <a:avLst/>
          </a:prstGeom>
          <a:noFill/>
          <a:ln w="0" cap="flat">
            <a:noFill/>
            <a:prstDash val="solid"/>
            <a:miter lim="0"/>
          </a:ln>
        </p:spPr>
        <p:txBody>
          <a:bodyPr vert="horz" wrap="square" lIns="0" tIns="0" rIns="0" bIns="0"/>
          <a:lstStyle/>
          <a:p>
            <a:pPr algn="l" rtl="0" eaLnBrk="0">
              <a:lnSpc>
                <a:spcPct val="75000"/>
              </a:lnSpc>
            </a:pPr>
            <a:endParaRPr sz="100" dirty="0">
              <a:latin typeface="Arial" panose="020B0604020202020204"/>
              <a:ea typeface="Arial" panose="020B0604020202020204"/>
              <a:cs typeface="Arial" panose="020B0604020202020204"/>
            </a:endParaRPr>
          </a:p>
          <a:p>
            <a:pPr marL="12700" algn="l" rtl="0" eaLnBrk="0">
              <a:lnSpc>
                <a:spcPct val="96000"/>
              </a:lnSpc>
            </a:pPr>
            <a:r>
              <a:rPr sz="2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2.1 光伏电站创新技术</a:t>
            </a:r>
            <a:r>
              <a:rPr sz="2400" b="1" kern="0" spc="40" dirty="0">
                <a:solidFill>
                  <a:srgbClr val="E5A339">
                    <a:alpha val="100000"/>
                  </a:srgbClr>
                </a:solidFill>
                <a:latin typeface="微软雅黑" panose="020B0503020204020204" charset="-122"/>
                <a:ea typeface="微软雅黑" panose="020B0503020204020204" charset="-122"/>
                <a:cs typeface="微软雅黑" panose="020B0503020204020204" charset="-122"/>
              </a:rPr>
              <a:t>解决方案  </a:t>
            </a:r>
            <a:r>
              <a:rPr sz="2700" b="1" kern="0" spc="4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endParaRPr sz="2100" baseline="-22000" dirty="0">
              <a:latin typeface="微软雅黑" panose="020B0503020204020204" charset="-122"/>
              <a:ea typeface="微软雅黑" panose="020B0503020204020204" charset="-122"/>
              <a:cs typeface="微软雅黑" panose="020B0503020204020204" charset="-122"/>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13000"/>
              </a:lnSpc>
            </a:pPr>
            <a:endParaRPr sz="600" dirty="0">
              <a:latin typeface="Arial" panose="020B0604020202020204"/>
              <a:ea typeface="Arial" panose="020B0604020202020204"/>
              <a:cs typeface="Arial" panose="020B0604020202020204"/>
            </a:endParaRPr>
          </a:p>
          <a:p>
            <a:pPr marL="1294765" algn="l" rtl="0" eaLnBrk="0">
              <a:lnSpc>
                <a:spcPct val="87000"/>
              </a:lnSpc>
              <a:spcBef>
                <a:spcPts val="0"/>
              </a:spcBef>
            </a:pPr>
            <a:r>
              <a:rPr sz="27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创新技术解决方案</a:t>
            </a:r>
            <a:r>
              <a:rPr sz="2700" b="1" kern="0" spc="-28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700" b="1" kern="0" spc="80" dirty="0">
                <a:solidFill>
                  <a:srgbClr val="D99345">
                    <a:alpha val="100000"/>
                  </a:srgbClr>
                </a:solidFill>
                <a:latin typeface="宋体" panose="02010600030101010101" pitchFamily="2" charset="-122"/>
                <a:ea typeface="宋体" panose="02010600030101010101" pitchFamily="2" charset="-122"/>
                <a:cs typeface="宋体" panose="02010600030101010101" pitchFamily="2" charset="-122"/>
              </a:rPr>
              <a:t>:</a:t>
            </a:r>
            <a:r>
              <a:rPr sz="27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长效</a:t>
            </a:r>
            <a:r>
              <a:rPr sz="2700" b="1" kern="0" spc="80" dirty="0">
                <a:solidFill>
                  <a:srgbClr val="F29D27">
                    <a:alpha val="100000"/>
                  </a:srgbClr>
                </a:solidFill>
                <a:latin typeface="微软雅黑" panose="020B0503020204020204" charset="-122"/>
                <a:ea typeface="微软雅黑" panose="020B0503020204020204" charset="-122"/>
                <a:cs typeface="微软雅黑" panose="020B0503020204020204" charset="-122"/>
              </a:rPr>
              <a:t>自清洁</a:t>
            </a:r>
            <a:r>
              <a:rPr sz="2700" b="1" kern="0" spc="70" dirty="0">
                <a:solidFill>
                  <a:srgbClr val="F29D27">
                    <a:alpha val="100000"/>
                  </a:srgbClr>
                </a:solidFill>
                <a:latin typeface="微软雅黑" panose="020B0503020204020204" charset="-122"/>
                <a:ea typeface="微软雅黑" panose="020B0503020204020204" charset="-122"/>
                <a:cs typeface="微软雅黑" panose="020B0503020204020204" charset="-122"/>
              </a:rPr>
              <a:t>不沾灰耐磨增透纳米涂层</a:t>
            </a:r>
            <a:endParaRPr sz="2700" dirty="0">
              <a:latin typeface="微软雅黑" panose="020B0503020204020204" charset="-122"/>
              <a:ea typeface="微软雅黑" panose="020B0503020204020204" charset="-122"/>
              <a:cs typeface="微软雅黑" panose="020B0503020204020204" charset="-122"/>
            </a:endParaRPr>
          </a:p>
        </p:txBody>
      </p:sp>
      <p:sp>
        <p:nvSpPr>
          <p:cNvPr id="260" name="textbox 260"/>
          <p:cNvSpPr/>
          <p:nvPr/>
        </p:nvSpPr>
        <p:spPr>
          <a:xfrm>
            <a:off x="7858581" y="2889325"/>
            <a:ext cx="1021080" cy="318071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375"/>
              </a:lnSpc>
            </a:pPr>
            <a:r>
              <a:rPr sz="1700" b="1" kern="0" spc="40" dirty="0">
                <a:solidFill>
                  <a:srgbClr val="FF0000">
                    <a:alpha val="100000"/>
                  </a:srgbClr>
                </a:solidFill>
                <a:latin typeface="微软雅黑" panose="020B0503020204020204" charset="-122"/>
                <a:ea typeface="微软雅黑" panose="020B0503020204020204" charset="-122"/>
                <a:cs typeface="微软雅黑" panose="020B0503020204020204" charset="-122"/>
              </a:rPr>
              <a:t>2.0-2.6%</a:t>
            </a:r>
            <a:endParaRPr sz="1700" dirty="0">
              <a:latin typeface="微软雅黑" panose="020B0503020204020204" charset="-122"/>
              <a:ea typeface="微软雅黑" panose="020B0503020204020204" charset="-122"/>
              <a:cs typeface="微软雅黑" panose="020B0503020204020204" charset="-122"/>
            </a:endParaRPr>
          </a:p>
          <a:p>
            <a:pPr marL="61595" algn="l" rtl="0" eaLnBrk="0">
              <a:lnSpc>
                <a:spcPct val="87000"/>
              </a:lnSpc>
              <a:spcBef>
                <a:spcPts val="11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提升发电量</a:t>
            </a:r>
            <a:endParaRPr sz="1400" dirty="0">
              <a:latin typeface="微软雅黑" panose="020B0503020204020204" charset="-122"/>
              <a:ea typeface="微软雅黑" panose="020B0503020204020204" charset="-122"/>
              <a:cs typeface="微软雅黑" panose="020B0503020204020204" charset="-122"/>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algn="l" rtl="0" eaLnBrk="0">
              <a:lnSpc>
                <a:spcPct val="106000"/>
              </a:lnSpc>
            </a:pPr>
            <a:endParaRPr sz="1000" dirty="0">
              <a:latin typeface="Arial" panose="020B0604020202020204"/>
              <a:ea typeface="Arial" panose="020B0604020202020204"/>
              <a:cs typeface="Arial" panose="020B0604020202020204"/>
            </a:endParaRPr>
          </a:p>
          <a:p>
            <a:pPr marL="86995" algn="l" rtl="0" eaLnBrk="0">
              <a:lnSpc>
                <a:spcPct val="87000"/>
              </a:lnSpc>
              <a:spcBef>
                <a:spcPts val="515"/>
              </a:spcBef>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抗静电性</a:t>
            </a:r>
            <a:endParaRPr sz="1700" dirty="0">
              <a:latin typeface="微软雅黑" panose="020B0503020204020204" charset="-122"/>
              <a:ea typeface="微软雅黑" panose="020B0503020204020204" charset="-122"/>
              <a:cs typeface="微软雅黑" panose="020B0503020204020204" charset="-122"/>
            </a:endParaRPr>
          </a:p>
          <a:p>
            <a:pPr marL="298450" algn="l" rtl="0" eaLnBrk="0">
              <a:lnSpc>
                <a:spcPts val="2375"/>
              </a:lnSpc>
              <a:spcBef>
                <a:spcPts val="755"/>
              </a:spcBef>
            </a:pPr>
            <a:r>
              <a:rPr sz="17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&gt;3%</a:t>
            </a:r>
            <a:endParaRPr sz="1700" dirty="0">
              <a:latin typeface="微软雅黑" panose="020B0503020204020204" charset="-122"/>
              <a:ea typeface="微软雅黑" panose="020B0503020204020204" charset="-122"/>
              <a:cs typeface="微软雅黑" panose="020B0503020204020204" charset="-122"/>
            </a:endParaRPr>
          </a:p>
          <a:p>
            <a:pPr marL="88900" algn="l" rtl="0" eaLnBrk="0">
              <a:lnSpc>
                <a:spcPct val="87000"/>
              </a:lnSpc>
              <a:spcBef>
                <a:spcPts val="11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提升发电量</a:t>
            </a:r>
            <a:endParaRPr sz="1400" dirty="0">
              <a:latin typeface="微软雅黑" panose="020B0503020204020204" charset="-122"/>
              <a:ea typeface="微软雅黑" panose="020B0503020204020204" charset="-122"/>
              <a:cs typeface="微软雅黑" panose="020B0503020204020204" charset="-122"/>
            </a:endParaRPr>
          </a:p>
        </p:txBody>
      </p:sp>
      <p:sp>
        <p:nvSpPr>
          <p:cNvPr id="262" name="textbox 262"/>
          <p:cNvSpPr/>
          <p:nvPr/>
        </p:nvSpPr>
        <p:spPr>
          <a:xfrm>
            <a:off x="8885077" y="3662780"/>
            <a:ext cx="2510154" cy="88709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383540" algn="l" rtl="0" eaLnBrk="0">
              <a:lnSpc>
                <a:spcPts val="3685"/>
              </a:lnSpc>
            </a:pPr>
            <a:r>
              <a:rPr sz="27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&gt;5.0-5.6%</a:t>
            </a:r>
            <a:endParaRPr sz="2700" dirty="0">
              <a:latin typeface="微软雅黑" panose="020B0503020204020204" charset="-122"/>
              <a:ea typeface="微软雅黑" panose="020B0503020204020204" charset="-122"/>
              <a:cs typeface="微软雅黑" panose="020B0503020204020204" charset="-122"/>
            </a:endParaRPr>
          </a:p>
          <a:p>
            <a:pPr marL="12700" algn="l" rtl="0" eaLnBrk="0">
              <a:lnSpc>
                <a:spcPct val="88000"/>
              </a:lnSpc>
              <a:spcBef>
                <a:spcPts val="245"/>
              </a:spcBef>
            </a:pPr>
            <a:r>
              <a:rPr sz="2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综合提升发电量</a:t>
            </a:r>
            <a:endParaRPr sz="2700" dirty="0">
              <a:latin typeface="微软雅黑" panose="020B0503020204020204" charset="-122"/>
              <a:ea typeface="微软雅黑" panose="020B0503020204020204" charset="-122"/>
              <a:cs typeface="微软雅黑" panose="020B0503020204020204" charset="-122"/>
            </a:endParaRPr>
          </a:p>
        </p:txBody>
      </p:sp>
      <p:sp>
        <p:nvSpPr>
          <p:cNvPr id="264" name="textbox 264"/>
          <p:cNvSpPr/>
          <p:nvPr/>
        </p:nvSpPr>
        <p:spPr>
          <a:xfrm>
            <a:off x="6687108" y="3203740"/>
            <a:ext cx="937260" cy="225425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11760" algn="l" rtl="0" eaLnBrk="0">
              <a:lnSpc>
                <a:spcPct val="88000"/>
              </a:lnSpc>
            </a:pP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耐磨性</a:t>
            </a:r>
            <a:endParaRPr sz="1700" dirty="0">
              <a:latin typeface="微软雅黑" panose="020B0503020204020204" charset="-122"/>
              <a:ea typeface="微软雅黑" panose="020B0503020204020204" charset="-122"/>
              <a:cs typeface="微软雅黑" panose="020B0503020204020204" charset="-122"/>
            </a:endParaRPr>
          </a:p>
          <a:p>
            <a:pPr marL="202565" algn="l" rtl="0" eaLnBrk="0">
              <a:lnSpc>
                <a:spcPts val="2375"/>
              </a:lnSpc>
              <a:spcBef>
                <a:spcPts val="595"/>
              </a:spcBef>
            </a:pPr>
            <a:r>
              <a:rPr sz="17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&gt;5年</a:t>
            </a:r>
            <a:endParaRPr sz="1700" dirty="0">
              <a:latin typeface="微软雅黑" panose="020B0503020204020204" charset="-122"/>
              <a:ea typeface="微软雅黑" panose="020B0503020204020204" charset="-122"/>
              <a:cs typeface="微软雅黑" panose="020B0503020204020204" charset="-122"/>
            </a:endParaRPr>
          </a:p>
          <a:p>
            <a:pPr marL="90170" algn="l" rtl="0" eaLnBrk="0">
              <a:lnSpc>
                <a:spcPct val="87000"/>
              </a:lnSpc>
              <a:spcBef>
                <a:spcPts val="10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涂层寿命</a:t>
            </a:r>
            <a:endParaRPr sz="1400" dirty="0">
              <a:latin typeface="微软雅黑" panose="020B0503020204020204" charset="-122"/>
              <a:ea typeface="微软雅黑" panose="020B0503020204020204" charset="-122"/>
              <a:cs typeface="微软雅黑" panose="020B0503020204020204" charset="-122"/>
            </a:endParaRPr>
          </a:p>
          <a:p>
            <a:pPr algn="l" rtl="0" eaLnBrk="0">
              <a:lnSpc>
                <a:spcPct val="113000"/>
              </a:lnSpc>
            </a:pPr>
            <a:endParaRPr sz="1000" dirty="0">
              <a:latin typeface="Arial" panose="020B0604020202020204"/>
              <a:ea typeface="Arial" panose="020B0604020202020204"/>
              <a:cs typeface="Arial" panose="020B0604020202020204"/>
            </a:endParaRPr>
          </a:p>
          <a:p>
            <a:pPr algn="l" rtl="0" eaLnBrk="0">
              <a:lnSpc>
                <a:spcPct val="113000"/>
              </a:lnSpc>
            </a:pPr>
            <a:endParaRPr sz="1000" dirty="0">
              <a:latin typeface="Arial" panose="020B0604020202020204"/>
              <a:ea typeface="Arial" panose="020B0604020202020204"/>
              <a:cs typeface="Arial" panose="020B0604020202020204"/>
            </a:endParaRPr>
          </a:p>
          <a:p>
            <a:pPr algn="l" rtl="0" eaLnBrk="0">
              <a:lnSpc>
                <a:spcPct val="114000"/>
              </a:lnSpc>
            </a:pPr>
            <a:endParaRPr sz="1000" dirty="0">
              <a:latin typeface="Arial" panose="020B0604020202020204"/>
              <a:ea typeface="Arial" panose="020B0604020202020204"/>
              <a:cs typeface="Arial" panose="020B0604020202020204"/>
            </a:endParaRPr>
          </a:p>
          <a:p>
            <a:pPr marL="12700" algn="l" rtl="0" eaLnBrk="0">
              <a:lnSpc>
                <a:spcPct val="87000"/>
              </a:lnSpc>
              <a:spcBef>
                <a:spcPts val="510"/>
              </a:spcBef>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超亲水性</a:t>
            </a:r>
            <a:endParaRPr sz="1700" dirty="0">
              <a:latin typeface="微软雅黑" panose="020B0503020204020204" charset="-122"/>
              <a:ea typeface="微软雅黑" panose="020B0503020204020204" charset="-122"/>
              <a:cs typeface="微软雅黑" panose="020B0503020204020204" charset="-122"/>
            </a:endParaRPr>
          </a:p>
          <a:p>
            <a:pPr marL="270510" algn="l" rtl="0" eaLnBrk="0">
              <a:lnSpc>
                <a:spcPts val="2375"/>
              </a:lnSpc>
              <a:spcBef>
                <a:spcPts val="925"/>
              </a:spcBef>
            </a:pPr>
            <a:r>
              <a:rPr sz="17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&gt;5年</a:t>
            </a:r>
            <a:endParaRPr sz="1700" dirty="0">
              <a:latin typeface="微软雅黑" panose="020B0503020204020204" charset="-122"/>
              <a:ea typeface="微软雅黑" panose="020B0503020204020204" charset="-122"/>
              <a:cs typeface="微软雅黑" panose="020B0503020204020204" charset="-122"/>
            </a:endParaRPr>
          </a:p>
          <a:p>
            <a:pPr marL="262890" algn="l" rtl="0" eaLnBrk="0">
              <a:lnSpc>
                <a:spcPct val="86000"/>
              </a:lnSpc>
              <a:spcBef>
                <a:spcPts val="115"/>
              </a:spcBef>
            </a:pPr>
            <a:r>
              <a:rPr sz="14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endParaRPr sz="1400" dirty="0">
              <a:latin typeface="微软雅黑" panose="020B0503020204020204" charset="-122"/>
              <a:ea typeface="微软雅黑" panose="020B0503020204020204" charset="-122"/>
              <a:cs typeface="微软雅黑" panose="020B0503020204020204" charset="-122"/>
            </a:endParaRPr>
          </a:p>
        </p:txBody>
      </p:sp>
      <p:sp>
        <p:nvSpPr>
          <p:cNvPr id="268" name="textbox 268"/>
          <p:cNvSpPr/>
          <p:nvPr/>
        </p:nvSpPr>
        <p:spPr>
          <a:xfrm>
            <a:off x="8044522" y="2566149"/>
            <a:ext cx="708025" cy="25209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7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增透性</a:t>
            </a:r>
            <a:endParaRPr sz="1700" dirty="0">
              <a:latin typeface="微软雅黑" panose="020B0503020204020204" charset="-122"/>
              <a:ea typeface="微软雅黑" panose="020B0503020204020204" charset="-122"/>
              <a:cs typeface="微软雅黑" panose="020B0503020204020204" charset="-122"/>
            </a:endParaRPr>
          </a:p>
        </p:txBody>
      </p:sp>
      <p:pic>
        <p:nvPicPr>
          <p:cNvPr id="270" name="picture 270"/>
          <p:cNvPicPr>
            <a:picLocks noChangeAspect="1"/>
          </p:cNvPicPr>
          <p:nvPr/>
        </p:nvPicPr>
        <p:blipFill>
          <a:blip r:embed="rId3"/>
          <a:stretch>
            <a:fillRect/>
          </a:stretch>
        </p:blipFill>
        <p:spPr>
          <a:xfrm rot="21600000">
            <a:off x="10035540" y="2397252"/>
            <a:ext cx="263652" cy="252983"/>
          </a:xfrm>
          <a:prstGeom prst="rect">
            <a:avLst/>
          </a:prstGeom>
        </p:spPr>
      </p:pic>
      <p:sp>
        <p:nvSpPr>
          <p:cNvPr id="5" name="textbox 70"/>
          <p:cNvSpPr/>
          <p:nvPr/>
        </p:nvSpPr>
        <p:spPr>
          <a:xfrm>
            <a:off x="10199370" y="356870"/>
            <a:ext cx="2215515" cy="545465"/>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rect 272"/>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sp>
        <p:nvSpPr>
          <p:cNvPr id="274" name="textbox 274"/>
          <p:cNvSpPr/>
          <p:nvPr/>
        </p:nvSpPr>
        <p:spPr>
          <a:xfrm>
            <a:off x="898001" y="270411"/>
            <a:ext cx="11436350" cy="1481455"/>
          </a:xfrm>
          <a:prstGeom prst="rect">
            <a:avLst/>
          </a:prstGeom>
          <a:noFill/>
          <a:ln w="0" cap="flat">
            <a:noFill/>
            <a:prstDash val="solid"/>
            <a:miter lim="0"/>
          </a:ln>
        </p:spPr>
        <p:txBody>
          <a:bodyPr vert="horz" wrap="square" lIns="0" tIns="0" rIns="0" bIns="0"/>
          <a:lstStyle/>
          <a:p>
            <a:pPr algn="l" rtl="0" eaLnBrk="0">
              <a:lnSpc>
                <a:spcPct val="70000"/>
              </a:lnSpc>
            </a:pPr>
            <a:r>
              <a:rPr lang="en-US" sz="2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2.2</a:t>
            </a:r>
            <a:r>
              <a:rPr sz="2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核心技术</a:t>
            </a:r>
            <a:r>
              <a:rPr sz="24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原理 </a:t>
            </a:r>
            <a:r>
              <a:rPr sz="24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27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2700" b="1" kern="0" spc="2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endParaRPr sz="2100" baseline="-17000" dirty="0">
              <a:latin typeface="微软雅黑" panose="020B0503020204020204" charset="-122"/>
              <a:ea typeface="微软雅黑" panose="020B0503020204020204" charset="-122"/>
              <a:cs typeface="微软雅黑" panose="020B0503020204020204" charset="-122"/>
            </a:endParaRPr>
          </a:p>
          <a:p>
            <a:pPr marL="12700" algn="l" rtl="0" eaLnBrk="0">
              <a:lnSpc>
                <a:spcPts val="8490"/>
              </a:lnSpc>
            </a:pPr>
            <a:r>
              <a:rPr sz="2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技术原理</a:t>
            </a:r>
            <a:r>
              <a:rPr sz="2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3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3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技术优势</a:t>
            </a:r>
            <a:endParaRPr sz="2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endParaRPr>
          </a:p>
        </p:txBody>
      </p:sp>
      <p:pic>
        <p:nvPicPr>
          <p:cNvPr id="276" name="picture 276"/>
          <p:cNvPicPr>
            <a:picLocks noChangeAspect="1"/>
          </p:cNvPicPr>
          <p:nvPr/>
        </p:nvPicPr>
        <p:blipFill>
          <a:blip r:embed="rId1"/>
          <a:stretch>
            <a:fillRect/>
          </a:stretch>
        </p:blipFill>
        <p:spPr>
          <a:xfrm rot="21600000">
            <a:off x="8132580" y="3063313"/>
            <a:ext cx="4382075" cy="2622863"/>
          </a:xfrm>
          <a:prstGeom prst="rect">
            <a:avLst/>
          </a:prstGeom>
        </p:spPr>
      </p:pic>
      <p:sp>
        <p:nvSpPr>
          <p:cNvPr id="280" name="textbox 280"/>
          <p:cNvSpPr/>
          <p:nvPr/>
        </p:nvSpPr>
        <p:spPr>
          <a:xfrm>
            <a:off x="8163320" y="5871135"/>
            <a:ext cx="4244975" cy="897255"/>
          </a:xfrm>
          <a:prstGeom prst="rect">
            <a:avLst/>
          </a:prstGeom>
          <a:noFill/>
          <a:ln w="0" cap="flat">
            <a:noFill/>
            <a:prstDash val="solid"/>
            <a:miter lim="0"/>
          </a:ln>
        </p:spPr>
        <p:txBody>
          <a:bodyPr vert="horz" wrap="square" lIns="0" tIns="895" rIns="0" bIns="0"/>
          <a:lstStyle/>
          <a:p>
            <a:pPr marL="285750" indent="-273050" algn="l" rtl="0" eaLnBrk="0">
              <a:lnSpc>
                <a:spcPct val="138000"/>
              </a:lnSpc>
              <a:spcBef>
                <a:spcPts val="5"/>
              </a:spcBef>
            </a:pPr>
            <a:r>
              <a:rPr sz="1400" kern="0" spc="30" dirty="0">
                <a:solidFill>
                  <a:srgbClr val="FFFFFF">
                    <a:alpha val="100000"/>
                  </a:srgbClr>
                </a:solidFill>
                <a:latin typeface="Wingdings" panose="05000000000000000000"/>
                <a:ea typeface="Wingdings" panose="05000000000000000000"/>
                <a:cs typeface="Wingdings" panose="05000000000000000000"/>
              </a:rPr>
              <a:t>l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5</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nm</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的二氧化锡含有自由电子</a:t>
            </a:r>
            <a:r>
              <a:rPr sz="1400" b="1" kern="0" spc="-1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2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电阻</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抗低（表面</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电阻值10</a:t>
            </a:r>
            <a:r>
              <a:rPr sz="1400" b="1" kern="0" spc="0" baseline="22000" dirty="0">
                <a:solidFill>
                  <a:srgbClr val="FFFFFF">
                    <a:alpha val="100000"/>
                  </a:srgbClr>
                </a:solidFill>
                <a:latin typeface="微软雅黑" panose="020B0503020204020204" charset="-122"/>
                <a:ea typeface="微软雅黑" panose="020B0503020204020204" charset="-122"/>
                <a:cs typeface="微软雅黑" panose="020B0503020204020204" charset="-122"/>
              </a:rPr>
              <a:t>7-9</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Ω)</a:t>
            </a:r>
            <a:r>
              <a:rPr sz="1400" b="1" kern="0" spc="1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不易吸附空气中浮游的灰尘、</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微</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粒等污染源</a:t>
            </a:r>
            <a:r>
              <a:rPr sz="14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，即使附着也</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很容易脱落</a:t>
            </a:r>
            <a:endParaRPr sz="1400" dirty="0">
              <a:latin typeface="微软雅黑" panose="020B0503020204020204" charset="-122"/>
              <a:ea typeface="微软雅黑" panose="020B0503020204020204" charset="-122"/>
              <a:cs typeface="微软雅黑" panose="020B0503020204020204" charset="-122"/>
            </a:endParaRPr>
          </a:p>
        </p:txBody>
      </p:sp>
      <p:pic>
        <p:nvPicPr>
          <p:cNvPr id="282" name="picture 282"/>
          <p:cNvPicPr>
            <a:picLocks noChangeAspect="1"/>
          </p:cNvPicPr>
          <p:nvPr/>
        </p:nvPicPr>
        <p:blipFill>
          <a:blip r:embed="rId2"/>
          <a:stretch>
            <a:fillRect/>
          </a:stretch>
        </p:blipFill>
        <p:spPr>
          <a:xfrm rot="21600000">
            <a:off x="3283784" y="3434468"/>
            <a:ext cx="2260695" cy="1497848"/>
          </a:xfrm>
          <a:prstGeom prst="rect">
            <a:avLst/>
          </a:prstGeom>
        </p:spPr>
      </p:pic>
      <p:sp>
        <p:nvSpPr>
          <p:cNvPr id="284" name="textbox 284"/>
          <p:cNvSpPr/>
          <p:nvPr/>
        </p:nvSpPr>
        <p:spPr>
          <a:xfrm>
            <a:off x="7919770" y="2171979"/>
            <a:ext cx="3743959" cy="704850"/>
          </a:xfrm>
          <a:prstGeom prst="rect">
            <a:avLst/>
          </a:prstGeom>
          <a:noFill/>
          <a:ln w="0" cap="flat">
            <a:noFill/>
            <a:prstDash val="solid"/>
            <a:miter lim="0"/>
          </a:ln>
        </p:spPr>
        <p:txBody>
          <a:bodyPr vert="horz" wrap="square" lIns="0" tIns="0" rIns="0" bIns="0"/>
          <a:lstStyle/>
          <a:p>
            <a:pPr algn="l" rtl="0" eaLnBrk="0">
              <a:lnSpc>
                <a:spcPct val="85000"/>
              </a:lnSpc>
            </a:pPr>
            <a:endParaRPr sz="100" dirty="0">
              <a:latin typeface="Arial" panose="020B0604020202020204"/>
              <a:ea typeface="Arial" panose="020B0604020202020204"/>
              <a:cs typeface="Arial" panose="020B0604020202020204"/>
            </a:endParaRPr>
          </a:p>
          <a:p>
            <a:pPr marL="347980" algn="l" rtl="0" eaLnBrk="0">
              <a:lnSpc>
                <a:spcPct val="87000"/>
              </a:lnSpc>
            </a:pPr>
            <a:r>
              <a:rPr sz="23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超亲水涂层自清洁机理</a:t>
            </a:r>
            <a:endParaRPr sz="2300" dirty="0">
              <a:latin typeface="微软雅黑" panose="020B0503020204020204" charset="-122"/>
              <a:ea typeface="微软雅黑" panose="020B0503020204020204" charset="-122"/>
              <a:cs typeface="微软雅黑" panose="020B0503020204020204" charset="-122"/>
            </a:endParaRPr>
          </a:p>
          <a:p>
            <a:pPr marL="12700" algn="l" rtl="0" eaLnBrk="0">
              <a:lnSpc>
                <a:spcPct val="88000"/>
              </a:lnSpc>
              <a:spcBef>
                <a:spcPts val="515"/>
              </a:spcBef>
            </a:pPr>
            <a:r>
              <a:rPr sz="23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高表面能</a:t>
            </a:r>
            <a:r>
              <a:rPr sz="2300" b="1" kern="0" spc="90" dirty="0">
                <a:solidFill>
                  <a:srgbClr val="FF0000">
                    <a:alpha val="100000"/>
                  </a:srgbClr>
                </a:solidFill>
                <a:latin typeface="Comic Sans MS" panose="030F0702030302020204"/>
                <a:ea typeface="Comic Sans MS" panose="030F0702030302020204"/>
                <a:cs typeface="Comic Sans MS" panose="030F0702030302020204"/>
              </a:rPr>
              <a:t>+</a:t>
            </a:r>
            <a:r>
              <a:rPr sz="23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抗静电</a:t>
            </a:r>
            <a:r>
              <a:rPr sz="2300" b="1" kern="0" spc="90" dirty="0">
                <a:solidFill>
                  <a:srgbClr val="FF0000">
                    <a:alpha val="100000"/>
                  </a:srgbClr>
                </a:solidFill>
                <a:latin typeface="Comic Sans MS" panose="030F0702030302020204"/>
                <a:ea typeface="Comic Sans MS" panose="030F0702030302020204"/>
                <a:cs typeface="Comic Sans MS" panose="030F0702030302020204"/>
              </a:rPr>
              <a:t>+</a:t>
            </a:r>
            <a:r>
              <a:rPr sz="23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纳米</a:t>
            </a:r>
            <a:r>
              <a:rPr sz="23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结构</a:t>
            </a:r>
            <a:endParaRPr sz="2300" dirty="0">
              <a:latin typeface="微软雅黑" panose="020B0503020204020204" charset="-122"/>
              <a:ea typeface="微软雅黑" panose="020B0503020204020204" charset="-122"/>
              <a:cs typeface="微软雅黑" panose="020B0503020204020204" charset="-122"/>
            </a:endParaRPr>
          </a:p>
        </p:txBody>
      </p:sp>
      <p:sp>
        <p:nvSpPr>
          <p:cNvPr id="286" name="textbox 286"/>
          <p:cNvSpPr/>
          <p:nvPr/>
        </p:nvSpPr>
        <p:spPr>
          <a:xfrm>
            <a:off x="2791193" y="2253132"/>
            <a:ext cx="3533775" cy="686434"/>
          </a:xfrm>
          <a:prstGeom prst="rect">
            <a:avLst/>
          </a:prstGeom>
          <a:noFill/>
          <a:ln w="0" cap="flat">
            <a:noFill/>
            <a:prstDash val="solid"/>
            <a:miter lim="0"/>
          </a:ln>
        </p:spPr>
        <p:txBody>
          <a:bodyPr vert="horz" wrap="square" lIns="0" tIns="0" rIns="0" bIns="0"/>
          <a:lstStyle/>
          <a:p>
            <a:pPr algn="l" rtl="0" eaLnBrk="0">
              <a:lnSpc>
                <a:spcPct val="50000"/>
              </a:lnSpc>
            </a:pPr>
            <a:endParaRPr sz="100" dirty="0">
              <a:latin typeface="Arial" panose="020B0604020202020204"/>
              <a:ea typeface="Arial" panose="020B0604020202020204"/>
              <a:cs typeface="Arial" panose="020B0604020202020204"/>
            </a:endParaRPr>
          </a:p>
          <a:p>
            <a:pPr marL="89535" indent="-77470" algn="l" rtl="0" eaLnBrk="0">
              <a:lnSpc>
                <a:spcPct val="95000"/>
              </a:lnSpc>
            </a:pPr>
            <a:r>
              <a:rPr sz="23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构造</a:t>
            </a:r>
            <a:r>
              <a:rPr sz="2300" b="1" kern="0" spc="100" dirty="0">
                <a:solidFill>
                  <a:srgbClr val="FFFFFF">
                    <a:alpha val="100000"/>
                  </a:srgbClr>
                </a:solidFill>
                <a:latin typeface="Comic Sans MS" panose="030F0702030302020204"/>
                <a:ea typeface="Comic Sans MS" panose="030F0702030302020204"/>
                <a:cs typeface="Comic Sans MS" panose="030F0702030302020204"/>
              </a:rPr>
              <a:t>50</a:t>
            </a:r>
            <a:r>
              <a:rPr sz="2300" b="1" kern="0" spc="0" dirty="0">
                <a:solidFill>
                  <a:srgbClr val="FFFFFF">
                    <a:alpha val="100000"/>
                  </a:srgbClr>
                </a:solidFill>
                <a:latin typeface="Comic Sans MS" panose="030F0702030302020204"/>
                <a:ea typeface="Comic Sans MS" panose="030F0702030302020204"/>
                <a:cs typeface="Comic Sans MS" panose="030F0702030302020204"/>
              </a:rPr>
              <a:t>nm</a:t>
            </a:r>
            <a:r>
              <a:rPr sz="23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以下</a:t>
            </a:r>
            <a:r>
              <a:rPr sz="2300" b="1" kern="0" spc="100" dirty="0">
                <a:solidFill>
                  <a:srgbClr val="FF0000">
                    <a:alpha val="100000"/>
                  </a:srgbClr>
                </a:solidFill>
                <a:latin typeface="微软雅黑" panose="020B0503020204020204" charset="-122"/>
                <a:ea typeface="微软雅黑" panose="020B0503020204020204" charset="-122"/>
                <a:cs typeface="微软雅黑" panose="020B0503020204020204" charset="-122"/>
              </a:rPr>
              <a:t>凹凸结构</a:t>
            </a:r>
            <a:r>
              <a:rPr sz="23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粗</a:t>
            </a:r>
            <a:r>
              <a:rPr sz="23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糙度形成长效超亲水涂层</a:t>
            </a:r>
            <a:endParaRPr sz="2300" dirty="0">
              <a:latin typeface="微软雅黑" panose="020B0503020204020204" charset="-122"/>
              <a:ea typeface="微软雅黑" panose="020B0503020204020204" charset="-122"/>
              <a:cs typeface="微软雅黑" panose="020B0503020204020204" charset="-122"/>
            </a:endParaRPr>
          </a:p>
        </p:txBody>
      </p:sp>
      <p:sp>
        <p:nvSpPr>
          <p:cNvPr id="288" name="textbox 288"/>
          <p:cNvSpPr/>
          <p:nvPr/>
        </p:nvSpPr>
        <p:spPr>
          <a:xfrm>
            <a:off x="965568" y="4444047"/>
            <a:ext cx="1575435" cy="1160780"/>
          </a:xfrm>
          <a:prstGeom prst="rect">
            <a:avLst/>
          </a:prstGeom>
          <a:solidFill>
            <a:srgbClr val="E69B2B">
              <a:alpha val="99607"/>
            </a:srgbClr>
          </a:solidFill>
          <a:ln w="0" cap="flat">
            <a:noFill/>
            <a:prstDash val="solid"/>
            <a:miter lim="0"/>
          </a:ln>
        </p:spPr>
        <p:txBody>
          <a:bodyPr vert="horz" wrap="square" lIns="0" tIns="0" rIns="0" bIns="0"/>
          <a:lstStyle/>
          <a:p>
            <a:pPr algn="l" rtl="0" eaLnBrk="0">
              <a:lnSpc>
                <a:spcPct val="129000"/>
              </a:lnSpc>
            </a:pPr>
            <a:endParaRPr sz="1000" dirty="0">
              <a:latin typeface="Arial" panose="020B0604020202020204"/>
              <a:ea typeface="Arial" panose="020B0604020202020204"/>
              <a:cs typeface="Arial" panose="020B0604020202020204"/>
            </a:endParaRPr>
          </a:p>
          <a:p>
            <a:pPr algn="l" rtl="0" eaLnBrk="0">
              <a:lnSpc>
                <a:spcPct val="129000"/>
              </a:lnSpc>
            </a:pPr>
            <a:endParaRPr sz="1000" dirty="0">
              <a:latin typeface="Arial" panose="020B0604020202020204"/>
              <a:ea typeface="Arial" panose="020B0604020202020204"/>
              <a:cs typeface="Arial" panose="020B0604020202020204"/>
            </a:endParaRPr>
          </a:p>
          <a:p>
            <a:pPr marL="288290" algn="l" rtl="0" eaLnBrk="0">
              <a:lnSpc>
                <a:spcPct val="88000"/>
              </a:lnSpc>
              <a:spcBef>
                <a:spcPts val="0"/>
              </a:spcBef>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构建足够大</a:t>
            </a:r>
            <a:endParaRPr sz="1500" dirty="0">
              <a:latin typeface="微软雅黑" panose="020B0503020204020204" charset="-122"/>
              <a:ea typeface="微软雅黑" panose="020B0503020204020204" charset="-122"/>
              <a:cs typeface="微软雅黑" panose="020B0503020204020204" charset="-122"/>
            </a:endParaRPr>
          </a:p>
          <a:p>
            <a:pPr marL="288290" algn="l" rtl="0" eaLnBrk="0">
              <a:lnSpc>
                <a:spcPct val="88000"/>
              </a:lnSpc>
              <a:spcBef>
                <a:spcPts val="33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粗糙度</a:t>
            </a:r>
            <a:endParaRPr sz="1500" dirty="0">
              <a:latin typeface="微软雅黑" panose="020B0503020204020204" charset="-122"/>
              <a:ea typeface="微软雅黑" panose="020B0503020204020204" charset="-122"/>
              <a:cs typeface="微软雅黑" panose="020B0503020204020204" charset="-122"/>
            </a:endParaRPr>
          </a:p>
        </p:txBody>
      </p:sp>
      <p:sp>
        <p:nvSpPr>
          <p:cNvPr id="290" name="textbox 290"/>
          <p:cNvSpPr/>
          <p:nvPr/>
        </p:nvSpPr>
        <p:spPr>
          <a:xfrm>
            <a:off x="6287389" y="4444047"/>
            <a:ext cx="1575435" cy="1160780"/>
          </a:xfrm>
          <a:prstGeom prst="rect">
            <a:avLst/>
          </a:prstGeom>
          <a:solidFill>
            <a:srgbClr val="E79C2C">
              <a:alpha val="100000"/>
            </a:srgbClr>
          </a:solidFill>
          <a:ln w="0" cap="flat">
            <a:noFill/>
            <a:prstDash val="solid"/>
            <a:miter lim="0"/>
          </a:ln>
        </p:spPr>
        <p:txBody>
          <a:bodyPr vert="horz" wrap="square" lIns="0" tIns="0" rIns="0" bIns="0"/>
          <a:lstStyle/>
          <a:p>
            <a:pPr algn="l" rtl="0" eaLnBrk="0">
              <a:lnSpc>
                <a:spcPct val="118000"/>
              </a:lnSpc>
            </a:pPr>
            <a:endParaRPr sz="1000" dirty="0">
              <a:latin typeface="Arial" panose="020B0604020202020204"/>
              <a:ea typeface="Arial" panose="020B0604020202020204"/>
              <a:cs typeface="Arial" panose="020B0604020202020204"/>
            </a:endParaRPr>
          </a:p>
          <a:p>
            <a:pPr algn="l" rtl="0" eaLnBrk="0">
              <a:lnSpc>
                <a:spcPct val="118000"/>
              </a:lnSpc>
            </a:pPr>
            <a:endParaRPr sz="1000" dirty="0">
              <a:latin typeface="Arial" panose="020B0604020202020204"/>
              <a:ea typeface="Arial" panose="020B0604020202020204"/>
              <a:cs typeface="Arial" panose="020B0604020202020204"/>
            </a:endParaRPr>
          </a:p>
          <a:p>
            <a:pPr marL="257175" algn="l" rtl="0" eaLnBrk="0">
              <a:lnSpc>
                <a:spcPct val="88000"/>
              </a:lnSpc>
              <a:spcBef>
                <a:spcPts val="5"/>
              </a:spcBef>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构建足够大</a:t>
            </a:r>
            <a:endParaRPr sz="1500" dirty="0">
              <a:latin typeface="微软雅黑" panose="020B0503020204020204" charset="-122"/>
              <a:ea typeface="微软雅黑" panose="020B0503020204020204" charset="-122"/>
              <a:cs typeface="微软雅黑" panose="020B0503020204020204" charset="-122"/>
            </a:endParaRPr>
          </a:p>
          <a:p>
            <a:pPr marL="257175" algn="l" rtl="0" eaLnBrk="0">
              <a:lnSpc>
                <a:spcPct val="88000"/>
              </a:lnSpc>
              <a:spcBef>
                <a:spcPts val="335"/>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粗糙度</a:t>
            </a:r>
            <a:endParaRPr sz="1500" dirty="0">
              <a:latin typeface="微软雅黑" panose="020B0503020204020204" charset="-122"/>
              <a:ea typeface="微软雅黑" panose="020B0503020204020204" charset="-122"/>
              <a:cs typeface="微软雅黑" panose="020B0503020204020204" charset="-122"/>
            </a:endParaRPr>
          </a:p>
        </p:txBody>
      </p:sp>
      <p:grpSp>
        <p:nvGrpSpPr>
          <p:cNvPr id="4" name="group 4"/>
          <p:cNvGrpSpPr/>
          <p:nvPr/>
        </p:nvGrpSpPr>
        <p:grpSpPr>
          <a:xfrm rot="21600000">
            <a:off x="995311" y="3038132"/>
            <a:ext cx="1575320" cy="1160424"/>
            <a:chOff x="0" y="0"/>
            <a:chExt cx="1575320" cy="1160424"/>
          </a:xfrm>
        </p:grpSpPr>
        <p:pic>
          <p:nvPicPr>
            <p:cNvPr id="292" name="picture 292"/>
            <p:cNvPicPr>
              <a:picLocks noChangeAspect="1"/>
            </p:cNvPicPr>
            <p:nvPr/>
          </p:nvPicPr>
          <p:blipFill>
            <a:blip r:embed="rId3"/>
            <a:stretch>
              <a:fillRect/>
            </a:stretch>
          </p:blipFill>
          <p:spPr>
            <a:xfrm rot="21600000">
              <a:off x="0" y="0"/>
              <a:ext cx="1575320" cy="1160424"/>
            </a:xfrm>
            <a:prstGeom prst="rect">
              <a:avLst/>
            </a:prstGeom>
          </p:spPr>
        </p:pic>
        <p:sp>
          <p:nvSpPr>
            <p:cNvPr id="294" name="textbox 294"/>
            <p:cNvSpPr/>
            <p:nvPr/>
          </p:nvSpPr>
          <p:spPr>
            <a:xfrm>
              <a:off x="-12700" y="-12700"/>
              <a:ext cx="1600835" cy="1206500"/>
            </a:xfrm>
            <a:prstGeom prst="rect">
              <a:avLst/>
            </a:prstGeom>
            <a:noFill/>
            <a:ln w="0" cap="flat">
              <a:noFill/>
              <a:prstDash val="solid"/>
              <a:miter lim="0"/>
            </a:ln>
          </p:spPr>
          <p:txBody>
            <a:bodyPr vert="horz" wrap="square" lIns="0" tIns="0" rIns="0" bIns="0"/>
            <a:lstStyle/>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118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468630" indent="-350520" algn="l" rtl="0" eaLnBrk="0">
                <a:lnSpc>
                  <a:spcPct val="106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原始基材接触角</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大于</a:t>
              </a:r>
              <a:r>
                <a:rPr sz="1500" b="1" kern="0" spc="60" dirty="0">
                  <a:solidFill>
                    <a:srgbClr val="FFFFFF">
                      <a:alpha val="100000"/>
                    </a:srgbClr>
                  </a:solidFill>
                  <a:latin typeface="Comic Sans MS" panose="030F0702030302020204"/>
                  <a:ea typeface="Comic Sans MS" panose="030F0702030302020204"/>
                  <a:cs typeface="Comic Sans MS" panose="030F0702030302020204"/>
                </a:rPr>
                <a:t>50</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endParaRPr sz="1500" dirty="0">
                <a:latin typeface="微软雅黑" panose="020B0503020204020204" charset="-122"/>
                <a:ea typeface="微软雅黑" panose="020B0503020204020204" charset="-122"/>
                <a:cs typeface="微软雅黑" panose="020B0503020204020204" charset="-122"/>
              </a:endParaRPr>
            </a:p>
          </p:txBody>
        </p:sp>
      </p:grpSp>
      <p:grpSp>
        <p:nvGrpSpPr>
          <p:cNvPr id="6" name="group 6"/>
          <p:cNvGrpSpPr/>
          <p:nvPr/>
        </p:nvGrpSpPr>
        <p:grpSpPr>
          <a:xfrm rot="21600000">
            <a:off x="6287389" y="3038132"/>
            <a:ext cx="1575320" cy="1160424"/>
            <a:chOff x="0" y="0"/>
            <a:chExt cx="1575320" cy="1160424"/>
          </a:xfrm>
        </p:grpSpPr>
        <p:pic>
          <p:nvPicPr>
            <p:cNvPr id="296" name="picture 296"/>
            <p:cNvPicPr>
              <a:picLocks noChangeAspect="1"/>
            </p:cNvPicPr>
            <p:nvPr/>
          </p:nvPicPr>
          <p:blipFill>
            <a:blip r:embed="rId4"/>
            <a:stretch>
              <a:fillRect/>
            </a:stretch>
          </p:blipFill>
          <p:spPr>
            <a:xfrm rot="21600000">
              <a:off x="0" y="0"/>
              <a:ext cx="1575320" cy="1160424"/>
            </a:xfrm>
            <a:prstGeom prst="rect">
              <a:avLst/>
            </a:prstGeom>
          </p:spPr>
        </p:pic>
        <p:sp>
          <p:nvSpPr>
            <p:cNvPr id="298" name="textbox 298"/>
            <p:cNvSpPr/>
            <p:nvPr/>
          </p:nvSpPr>
          <p:spPr>
            <a:xfrm>
              <a:off x="-12700" y="-12700"/>
              <a:ext cx="1600835" cy="1209039"/>
            </a:xfrm>
            <a:prstGeom prst="rect">
              <a:avLst/>
            </a:prstGeom>
            <a:noFill/>
            <a:ln w="0" cap="flat">
              <a:noFill/>
              <a:prstDash val="solid"/>
              <a:miter lim="0"/>
            </a:ln>
          </p:spPr>
          <p:txBody>
            <a:bodyPr vert="horz" wrap="square" lIns="0" tIns="0" rIns="0" bIns="0"/>
            <a:lstStyle/>
            <a:p>
              <a:pPr algn="l" rtl="0" eaLnBrk="0">
                <a:lnSpc>
                  <a:spcPct val="119000"/>
                </a:lnSpc>
              </a:pPr>
              <a:endParaRPr sz="1000" dirty="0">
                <a:latin typeface="Arial" panose="020B0604020202020204"/>
                <a:ea typeface="Arial" panose="020B0604020202020204"/>
                <a:cs typeface="Arial" panose="020B0604020202020204"/>
              </a:endParaRPr>
            </a:p>
            <a:p>
              <a:pPr algn="l" rtl="0" eaLnBrk="0">
                <a:lnSpc>
                  <a:spcPct val="119000"/>
                </a:lnSpc>
              </a:pPr>
              <a:endParaRPr sz="1000" dirty="0">
                <a:latin typeface="Arial" panose="020B0604020202020204"/>
                <a:ea typeface="Arial" panose="020B0604020202020204"/>
                <a:cs typeface="Arial" panose="020B0604020202020204"/>
              </a:endParaRPr>
            </a:p>
            <a:p>
              <a:pPr marL="487045" indent="-349885" algn="l" rtl="0" eaLnBrk="0">
                <a:lnSpc>
                  <a:spcPct val="108000"/>
                </a:lnSpc>
                <a:spcBef>
                  <a:spcPts val="5"/>
                </a:spcBef>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原始基材接触角</a:t>
              </a: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小于50°</a:t>
              </a:r>
              <a:endParaRPr sz="1500" dirty="0">
                <a:latin typeface="微软雅黑" panose="020B0503020204020204" charset="-122"/>
                <a:ea typeface="微软雅黑" panose="020B0503020204020204" charset="-122"/>
                <a:cs typeface="微软雅黑" panose="020B0503020204020204" charset="-122"/>
              </a:endParaRPr>
            </a:p>
          </p:txBody>
        </p:sp>
      </p:grpSp>
      <p:sp>
        <p:nvSpPr>
          <p:cNvPr id="300" name="textbox 300"/>
          <p:cNvSpPr/>
          <p:nvPr/>
        </p:nvSpPr>
        <p:spPr>
          <a:xfrm>
            <a:off x="3232289" y="5161140"/>
            <a:ext cx="2509520" cy="253365"/>
          </a:xfrm>
          <a:prstGeom prst="rect">
            <a:avLst/>
          </a:prstGeom>
          <a:noFill/>
          <a:ln w="0" cap="flat">
            <a:noFill/>
            <a:prstDash val="solid"/>
            <a:miter lim="0"/>
          </a:ln>
        </p:spPr>
        <p:txBody>
          <a:bodyPr vert="horz" wrap="square" lIns="0" tIns="0" rIns="0" bIns="0"/>
          <a:lstStyle/>
          <a:p>
            <a:pPr algn="l" rtl="0" eaLnBrk="0">
              <a:lnSpc>
                <a:spcPct val="81000"/>
              </a:lnSpc>
            </a:pPr>
            <a:endParaRPr sz="100" dirty="0">
              <a:latin typeface="Arial" panose="020B0604020202020204"/>
              <a:ea typeface="Arial" panose="020B0604020202020204"/>
              <a:cs typeface="Arial" panose="020B0604020202020204"/>
            </a:endParaRPr>
          </a:p>
          <a:p>
            <a:pPr marL="12700" algn="l" rtl="0" eaLnBrk="0">
              <a:lnSpc>
                <a:spcPct val="88000"/>
              </a:lnSpc>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超疏水涂层</a:t>
            </a:r>
            <a:r>
              <a:rPr sz="17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超亲水涂层</a:t>
            </a:r>
            <a:endParaRPr sz="1700" dirty="0">
              <a:latin typeface="微软雅黑" panose="020B0503020204020204" charset="-122"/>
              <a:ea typeface="微软雅黑" panose="020B0503020204020204" charset="-122"/>
              <a:cs typeface="微软雅黑" panose="020B0503020204020204" charset="-122"/>
            </a:endParaRPr>
          </a:p>
        </p:txBody>
      </p:sp>
      <p:pic>
        <p:nvPicPr>
          <p:cNvPr id="302" name="picture 302"/>
          <p:cNvPicPr>
            <a:picLocks noChangeAspect="1"/>
          </p:cNvPicPr>
          <p:nvPr/>
        </p:nvPicPr>
        <p:blipFill>
          <a:blip r:embed="rId5"/>
          <a:stretch>
            <a:fillRect/>
          </a:stretch>
        </p:blipFill>
        <p:spPr>
          <a:xfrm rot="21600000">
            <a:off x="5625960" y="3956849"/>
            <a:ext cx="626186" cy="508876"/>
          </a:xfrm>
          <a:prstGeom prst="rect">
            <a:avLst/>
          </a:prstGeom>
        </p:spPr>
      </p:pic>
      <p:pic>
        <p:nvPicPr>
          <p:cNvPr id="304" name="picture 304"/>
          <p:cNvPicPr>
            <a:picLocks noChangeAspect="1"/>
          </p:cNvPicPr>
          <p:nvPr/>
        </p:nvPicPr>
        <p:blipFill>
          <a:blip r:embed="rId6"/>
          <a:stretch>
            <a:fillRect/>
          </a:stretch>
        </p:blipFill>
        <p:spPr>
          <a:xfrm rot="21600000">
            <a:off x="2621800" y="3887495"/>
            <a:ext cx="626186" cy="508876"/>
          </a:xfrm>
          <a:prstGeom prst="rect">
            <a:avLst/>
          </a:prstGeom>
        </p:spPr>
      </p:pic>
      <p:pic>
        <p:nvPicPr>
          <p:cNvPr id="306" name="picture 306"/>
          <p:cNvPicPr>
            <a:picLocks noChangeAspect="1"/>
          </p:cNvPicPr>
          <p:nvPr/>
        </p:nvPicPr>
        <p:blipFill>
          <a:blip r:embed="rId7"/>
          <a:stretch>
            <a:fillRect/>
          </a:stretch>
        </p:blipFill>
        <p:spPr>
          <a:xfrm rot="21600000">
            <a:off x="910640" y="1907095"/>
            <a:ext cx="9606076" cy="28575"/>
          </a:xfrm>
          <a:prstGeom prst="rect">
            <a:avLst/>
          </a:prstGeom>
        </p:spPr>
      </p:pic>
      <p:sp>
        <p:nvSpPr>
          <p:cNvPr id="70" name="textbox 70"/>
          <p:cNvSpPr/>
          <p:nvPr/>
        </p:nvSpPr>
        <p:spPr>
          <a:xfrm>
            <a:off x="10835840" y="472753"/>
            <a:ext cx="1498600" cy="210184"/>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
        <p:nvSpPr>
          <p:cNvPr id="2" name="textbox 70"/>
          <p:cNvSpPr/>
          <p:nvPr/>
        </p:nvSpPr>
        <p:spPr>
          <a:xfrm>
            <a:off x="10394950" y="420370"/>
            <a:ext cx="2066290" cy="389255"/>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 name="rect 30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310" name="picture 310"/>
          <p:cNvPicPr>
            <a:picLocks noChangeAspect="1"/>
          </p:cNvPicPr>
          <p:nvPr/>
        </p:nvPicPr>
        <p:blipFill>
          <a:blip r:embed="rId1"/>
          <a:stretch>
            <a:fillRect/>
          </a:stretch>
        </p:blipFill>
        <p:spPr>
          <a:xfrm rot="21600000">
            <a:off x="8176638" y="2430303"/>
            <a:ext cx="4427096" cy="2987356"/>
          </a:xfrm>
          <a:prstGeom prst="rect">
            <a:avLst/>
          </a:prstGeom>
        </p:spPr>
      </p:pic>
      <p:graphicFrame>
        <p:nvGraphicFramePr>
          <p:cNvPr id="312" name="table 312"/>
          <p:cNvGraphicFramePr>
            <a:graphicFrameLocks noGrp="1"/>
          </p:cNvGraphicFramePr>
          <p:nvPr/>
        </p:nvGraphicFramePr>
        <p:xfrm>
          <a:off x="1520825" y="4693272"/>
          <a:ext cx="6218555" cy="1966595"/>
        </p:xfrm>
        <a:graphic>
          <a:graphicData uri="http://schemas.openxmlformats.org/drawingml/2006/table">
            <a:tbl>
              <a:tblPr/>
              <a:tblGrid>
                <a:gridCol w="6218554"/>
              </a:tblGrid>
              <a:tr h="878205">
                <a:tc>
                  <a:txBody>
                    <a:bodyPr/>
                    <a:lstStyle/>
                    <a:p>
                      <a:pPr algn="l" rtl="0" eaLnBrk="0">
                        <a:lnSpc>
                          <a:spcPct val="110000"/>
                        </a:lnSpc>
                      </a:pPr>
                      <a:endParaRPr sz="1000" dirty="0">
                        <a:latin typeface="Arial" panose="020B0604020202020204"/>
                        <a:ea typeface="Arial" panose="020B0604020202020204"/>
                        <a:cs typeface="Arial" panose="020B0604020202020204"/>
                      </a:endParaRPr>
                    </a:p>
                    <a:p>
                      <a:pPr indent="125095" algn="l" rtl="0" eaLnBrk="0">
                        <a:lnSpc>
                          <a:spcPct val="154000"/>
                        </a:lnSpc>
                        <a:spcBef>
                          <a:spcPts val="0"/>
                        </a:spcBef>
                        <a:tabLst>
                          <a:tab pos="140335" algn="l"/>
                        </a:tabLst>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结合</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AM</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1.5</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和晶硅响应光谱曲线</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，涂层峰值约</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为 650</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nm</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500" b="1" kern="0" spc="-2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曲线在</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u="sng" kern="0" spc="0" dirty="0">
                          <a:solidFill>
                            <a:srgbClr val="FFFFFF">
                              <a:alpha val="100000"/>
                            </a:srgbClr>
                          </a:solidFill>
                          <a:uFill>
                            <a:solidFill>
                              <a:srgbClr val="115CAA"/>
                            </a:solidFill>
                          </a:uFill>
                          <a:latin typeface="微软雅黑" panose="020B0503020204020204" charset="-122"/>
                          <a:ea typeface="微软雅黑" panose="020B0503020204020204" charset="-122"/>
                          <a:cs typeface="微软雅黑" panose="020B0503020204020204" charset="-122"/>
                        </a:rPr>
                        <a:t>	</a:t>
                      </a:r>
                      <a:r>
                        <a:rPr sz="1500" b="1" u="sng" kern="0" spc="80" dirty="0">
                          <a:solidFill>
                            <a:srgbClr val="FFFFFF">
                              <a:alpha val="100000"/>
                            </a:srgbClr>
                          </a:solidFill>
                          <a:uFill>
                            <a:solidFill>
                              <a:srgbClr val="115CAA"/>
                            </a:solidFill>
                          </a:uFill>
                          <a:latin typeface="微软雅黑" panose="020B0503020204020204" charset="-122"/>
                          <a:ea typeface="微软雅黑" panose="020B0503020204020204" charset="-122"/>
                          <a:cs typeface="微软雅黑" panose="020B0503020204020204" charset="-122"/>
                        </a:rPr>
                        <a:t>500-90</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0</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nm</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 间具有较高值且较平缓</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，提升组件</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输出功率</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a:noFill/>
                    </a:lnR>
                    <a:lnT w="6350" cap="flat" cmpd="sng" algn="ctr">
                      <a:solidFill>
                        <a:srgbClr val="115CAA"/>
                      </a:solidFill>
                      <a:prstDash val="solid"/>
                      <a:round/>
                      <a:headEnd type="none" w="med" len="med"/>
                      <a:tailEnd type="none" w="med" len="med"/>
                    </a:lnT>
                    <a:lnB w="6350" cap="flat" cmpd="sng" algn="ctr">
                      <a:solidFill>
                        <a:srgbClr val="115CAA"/>
                      </a:solidFill>
                      <a:prstDash val="solid"/>
                      <a:round/>
                      <a:headEnd type="none" w="med" len="med"/>
                      <a:tailEnd type="none" w="med" len="med"/>
                    </a:lnB>
                  </a:tcPr>
                </a:tc>
              </a:tr>
              <a:tr h="1088389">
                <a:tc>
                  <a:txBody>
                    <a:bodyPr/>
                    <a:lstStyle/>
                    <a:p>
                      <a:pPr algn="l" rtl="0" eaLnBrk="0">
                        <a:lnSpc>
                          <a:spcPct val="124000"/>
                        </a:lnSpc>
                      </a:pPr>
                      <a:endParaRPr sz="1000" dirty="0">
                        <a:latin typeface="Arial" panose="020B0604020202020204"/>
                        <a:ea typeface="Arial" panose="020B0604020202020204"/>
                        <a:cs typeface="Arial" panose="020B0604020202020204"/>
                      </a:endParaRPr>
                    </a:p>
                    <a:p>
                      <a:pPr algn="l" rtl="0" eaLnBrk="0">
                        <a:lnSpc>
                          <a:spcPct val="125000"/>
                        </a:lnSpc>
                      </a:pPr>
                      <a:endParaRPr sz="1000" dirty="0">
                        <a:latin typeface="Arial" panose="020B0604020202020204"/>
                        <a:ea typeface="Arial" panose="020B0604020202020204"/>
                        <a:cs typeface="Arial" panose="020B0604020202020204"/>
                      </a:endParaRPr>
                    </a:p>
                    <a:p>
                      <a:pPr algn="r" rtl="0" eaLnBrk="0">
                        <a:lnSpc>
                          <a:spcPct val="8800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创新的动态张力控制技术</a:t>
                      </a:r>
                      <a:r>
                        <a:rPr sz="1500" b="1" kern="0" spc="-1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，解决了传统超薄涂层因涂层快速干燥时厚</a:t>
                      </a:r>
                      <a:endParaRPr sz="1500" dirty="0">
                        <a:latin typeface="微软雅黑" panose="020B0503020204020204" charset="-122"/>
                        <a:ea typeface="微软雅黑" panose="020B0503020204020204" charset="-122"/>
                        <a:cs typeface="微软雅黑" panose="020B0503020204020204" charset="-122"/>
                      </a:endParaRPr>
                    </a:p>
                    <a:p>
                      <a:pPr marL="125730" algn="l" rtl="0" eaLnBrk="0">
                        <a:lnSpc>
                          <a:spcPts val="2720"/>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薄不均匀的彩虹纹问题</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a:noFill/>
                    </a:lnR>
                    <a:lnT w="6350" cap="flat" cmpd="sng" algn="ctr">
                      <a:solidFill>
                        <a:srgbClr val="115CAA"/>
                      </a:solidFill>
                      <a:prstDash val="solid"/>
                      <a:round/>
                      <a:headEnd type="none" w="med" len="med"/>
                      <a:tailEnd type="none" w="med" len="med"/>
                    </a:lnT>
                    <a:lnB w="6350" cap="flat" cmpd="sng" algn="ctr">
                      <a:solidFill>
                        <a:srgbClr val="115CAA"/>
                      </a:solidFill>
                      <a:prstDash val="solid"/>
                      <a:round/>
                      <a:headEnd type="none" w="med" len="med"/>
                      <a:tailEnd type="none" w="med" len="med"/>
                    </a:lnB>
                  </a:tcPr>
                </a:tc>
              </a:tr>
            </a:tbl>
          </a:graphicData>
        </a:graphic>
      </p:graphicFrame>
      <p:sp>
        <p:nvSpPr>
          <p:cNvPr id="314" name="textbox 314"/>
          <p:cNvSpPr/>
          <p:nvPr/>
        </p:nvSpPr>
        <p:spPr>
          <a:xfrm>
            <a:off x="1619030" y="2932886"/>
            <a:ext cx="6319520" cy="101853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22860" algn="l" rtl="0" eaLnBrk="0">
              <a:lnSpc>
                <a:spcPts val="2105"/>
              </a:lnSpc>
            </a:pPr>
            <a:r>
              <a:rPr sz="15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30</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nm</a:t>
            </a:r>
            <a:r>
              <a:rPr sz="15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中空闭孔二氧化硅和5</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nm</a:t>
            </a:r>
            <a:r>
              <a:rPr sz="15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球形二氧化硅复</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配</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，构造50</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nm</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以下凹</a:t>
            </a:r>
            <a:endParaRPr sz="1500" dirty="0">
              <a:latin typeface="微软雅黑" panose="020B0503020204020204" charset="-122"/>
              <a:ea typeface="微软雅黑" panose="020B0503020204020204" charset="-122"/>
              <a:cs typeface="微软雅黑" panose="020B0503020204020204" charset="-122"/>
            </a:endParaRPr>
          </a:p>
          <a:p>
            <a:pPr marL="12700" indent="8890" algn="l" rtl="0" eaLnBrk="0">
              <a:lnSpc>
                <a:spcPct val="158000"/>
              </a:lnSpc>
              <a:spcBef>
                <a:spcPts val="25"/>
              </a:spcBef>
            </a:pP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凸结构和微孔隙</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，让涂层具有长效超亲水性</a:t>
            </a:r>
            <a:r>
              <a:rPr sz="1500" b="1" kern="0" spc="-2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，更高增透性</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500" b="1" kern="0" spc="-3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闭孔结构更</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强抗污性</a:t>
            </a:r>
            <a:endParaRPr sz="1500" dirty="0">
              <a:latin typeface="微软雅黑" panose="020B0503020204020204" charset="-122"/>
              <a:ea typeface="微软雅黑" panose="020B0503020204020204" charset="-122"/>
              <a:cs typeface="微软雅黑" panose="020B0503020204020204" charset="-122"/>
            </a:endParaRPr>
          </a:p>
        </p:txBody>
      </p:sp>
      <p:sp>
        <p:nvSpPr>
          <p:cNvPr id="316" name="textbox 316"/>
          <p:cNvSpPr/>
          <p:nvPr/>
        </p:nvSpPr>
        <p:spPr>
          <a:xfrm>
            <a:off x="951687" y="255147"/>
            <a:ext cx="11383009" cy="42164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93000"/>
              </a:lnSpc>
            </a:pPr>
            <a:r>
              <a:rPr sz="2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2.3 技术</a:t>
            </a:r>
            <a:r>
              <a:rPr sz="2400" b="1" kern="0" spc="20" dirty="0">
                <a:solidFill>
                  <a:srgbClr val="E5A339">
                    <a:alpha val="100000"/>
                  </a:srgbClr>
                </a:solidFill>
                <a:latin typeface="微软雅黑" panose="020B0503020204020204" charset="-122"/>
                <a:ea typeface="微软雅黑" panose="020B0503020204020204" charset="-122"/>
                <a:cs typeface="微软雅黑" panose="020B0503020204020204" charset="-122"/>
              </a:rPr>
              <a:t>创新  </a:t>
            </a:r>
            <a:r>
              <a:rPr sz="2800" b="1" kern="0" spc="2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2700" b="1" kern="0" spc="2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endParaRPr sz="2100" baseline="-17000" dirty="0">
              <a:latin typeface="微软雅黑" panose="020B0503020204020204" charset="-122"/>
              <a:ea typeface="微软雅黑" panose="020B0503020204020204" charset="-122"/>
              <a:cs typeface="微软雅黑" panose="020B0503020204020204" charset="-122"/>
            </a:endParaRPr>
          </a:p>
        </p:txBody>
      </p:sp>
      <p:sp>
        <p:nvSpPr>
          <p:cNvPr id="318" name="textbox 318"/>
          <p:cNvSpPr/>
          <p:nvPr/>
        </p:nvSpPr>
        <p:spPr>
          <a:xfrm>
            <a:off x="1680742" y="1976725"/>
            <a:ext cx="6485890" cy="59245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algn="r" rtl="0" eaLnBrk="0">
              <a:lnSpc>
                <a:spcPct val="88000"/>
              </a:lnSpc>
            </a:pPr>
            <a:r>
              <a:rPr sz="15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以无机低聚物为前驱体制备了稳定的常温固化无机粘结</a:t>
            </a:r>
            <a:r>
              <a:rPr sz="15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剂</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，具有高耐磨、</a:t>
            </a:r>
            <a:endParaRPr sz="1500" dirty="0">
              <a:latin typeface="微软雅黑" panose="020B0503020204020204" charset="-122"/>
              <a:ea typeface="微软雅黑" panose="020B0503020204020204" charset="-122"/>
              <a:cs typeface="微软雅黑" panose="020B0503020204020204" charset="-122"/>
            </a:endParaRPr>
          </a:p>
          <a:p>
            <a:pPr marL="12700" algn="l" rtl="0" eaLnBrk="0">
              <a:lnSpc>
                <a:spcPts val="2870"/>
              </a:lnSpc>
            </a:pP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高耐候、</a:t>
            </a:r>
            <a:r>
              <a:rPr sz="1500" b="1" kern="0" spc="-3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高硬度、</a:t>
            </a:r>
            <a:r>
              <a:rPr sz="1500" b="1" kern="0" spc="-3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高附着</a:t>
            </a:r>
            <a:endParaRPr sz="1500" dirty="0">
              <a:latin typeface="微软雅黑" panose="020B0503020204020204" charset="-122"/>
              <a:ea typeface="微软雅黑" panose="020B0503020204020204" charset="-122"/>
              <a:cs typeface="微软雅黑" panose="020B0503020204020204" charset="-122"/>
            </a:endParaRPr>
          </a:p>
        </p:txBody>
      </p:sp>
      <p:sp>
        <p:nvSpPr>
          <p:cNvPr id="322" name="textbox 322"/>
          <p:cNvSpPr/>
          <p:nvPr/>
        </p:nvSpPr>
        <p:spPr>
          <a:xfrm>
            <a:off x="1617050" y="4239359"/>
            <a:ext cx="6352540" cy="29273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105"/>
              </a:lnSpc>
            </a:pP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自主合成5</a:t>
            </a: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nm</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的掺杂二氧化锡溶胶</a:t>
            </a:r>
            <a:r>
              <a:rPr sz="1500" b="1" kern="0" spc="-2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，提高涂层长期抗静电性和耐高温性</a:t>
            </a:r>
            <a:endParaRPr sz="1500" dirty="0">
              <a:latin typeface="微软雅黑" panose="020B0503020204020204" charset="-122"/>
              <a:ea typeface="微软雅黑" panose="020B0503020204020204" charset="-122"/>
              <a:cs typeface="微软雅黑" panose="020B0503020204020204" charset="-122"/>
            </a:endParaRPr>
          </a:p>
        </p:txBody>
      </p:sp>
      <p:sp>
        <p:nvSpPr>
          <p:cNvPr id="324" name="textbox 324"/>
          <p:cNvSpPr/>
          <p:nvPr/>
        </p:nvSpPr>
        <p:spPr>
          <a:xfrm>
            <a:off x="4781501" y="1117799"/>
            <a:ext cx="3242310" cy="403225"/>
          </a:xfrm>
          <a:prstGeom prst="rect">
            <a:avLst/>
          </a:prstGeom>
          <a:noFill/>
          <a:ln w="0" cap="flat">
            <a:noFill/>
            <a:prstDash val="solid"/>
            <a:miter lim="0"/>
          </a:ln>
        </p:spPr>
        <p:txBody>
          <a:bodyPr vert="horz" wrap="square" lIns="0" tIns="0" rIns="0" bIns="0"/>
          <a:lstStyle/>
          <a:p>
            <a:pPr algn="l" rtl="0" eaLnBrk="0">
              <a:lnSpc>
                <a:spcPct val="95000"/>
              </a:lnSpc>
            </a:pPr>
            <a:endParaRPr sz="100" dirty="0">
              <a:latin typeface="Arial" panose="020B0604020202020204"/>
              <a:ea typeface="Arial" panose="020B0604020202020204"/>
              <a:cs typeface="Arial" panose="020B0604020202020204"/>
            </a:endParaRPr>
          </a:p>
          <a:p>
            <a:pPr algn="r" rtl="0" eaLnBrk="0">
              <a:lnSpc>
                <a:spcPct val="85000"/>
              </a:lnSpc>
            </a:pPr>
            <a:r>
              <a:rPr sz="2900" kern="0" spc="-90" dirty="0">
                <a:solidFill>
                  <a:srgbClr val="F39C1E">
                    <a:alpha val="100000"/>
                  </a:srgbClr>
                </a:solidFill>
                <a:latin typeface="微软雅黑" panose="020B0503020204020204" charset="-122"/>
                <a:ea typeface="微软雅黑" panose="020B0503020204020204" charset="-122"/>
                <a:cs typeface="微软雅黑" panose="020B0503020204020204" charset="-122"/>
              </a:rPr>
              <a:t>攻克</a:t>
            </a:r>
            <a:r>
              <a:rPr sz="2900" kern="0" spc="-80" dirty="0">
                <a:solidFill>
                  <a:srgbClr val="F39C1E">
                    <a:alpha val="100000"/>
                  </a:srgbClr>
                </a:solidFill>
                <a:latin typeface="微软雅黑" panose="020B0503020204020204" charset="-122"/>
                <a:ea typeface="微软雅黑" panose="020B0503020204020204" charset="-122"/>
                <a:cs typeface="微软雅黑" panose="020B0503020204020204" charset="-122"/>
              </a:rPr>
              <a:t>了五大技术难</a:t>
            </a:r>
            <a:r>
              <a:rPr sz="2900" kern="0" spc="-60" dirty="0">
                <a:solidFill>
                  <a:srgbClr val="F39C1E">
                    <a:alpha val="100000"/>
                  </a:srgbClr>
                </a:solidFill>
                <a:latin typeface="微软雅黑" panose="020B0503020204020204" charset="-122"/>
                <a:ea typeface="微软雅黑" panose="020B0503020204020204" charset="-122"/>
                <a:cs typeface="微软雅黑" panose="020B0503020204020204" charset="-122"/>
              </a:rPr>
              <a:t>题</a:t>
            </a:r>
            <a:endParaRPr sz="2900" dirty="0">
              <a:latin typeface="微软雅黑" panose="020B0503020204020204" charset="-122"/>
              <a:ea typeface="微软雅黑" panose="020B0503020204020204" charset="-122"/>
              <a:cs typeface="微软雅黑" panose="020B0503020204020204" charset="-122"/>
            </a:endParaRPr>
          </a:p>
        </p:txBody>
      </p:sp>
      <p:pic>
        <p:nvPicPr>
          <p:cNvPr id="326" name="picture 326"/>
          <p:cNvPicPr>
            <a:picLocks noChangeAspect="1"/>
          </p:cNvPicPr>
          <p:nvPr/>
        </p:nvPicPr>
        <p:blipFill>
          <a:blip r:embed="rId2"/>
          <a:stretch>
            <a:fillRect/>
          </a:stretch>
        </p:blipFill>
        <p:spPr>
          <a:xfrm rot="21600000">
            <a:off x="1636725" y="1723225"/>
            <a:ext cx="6160783" cy="41452"/>
          </a:xfrm>
          <a:prstGeom prst="rect">
            <a:avLst/>
          </a:prstGeom>
        </p:spPr>
      </p:pic>
      <p:pic>
        <p:nvPicPr>
          <p:cNvPr id="328" name="picture 328"/>
          <p:cNvPicPr>
            <a:picLocks noChangeAspect="1"/>
          </p:cNvPicPr>
          <p:nvPr/>
        </p:nvPicPr>
        <p:blipFill>
          <a:blip r:embed="rId3"/>
          <a:stretch>
            <a:fillRect/>
          </a:stretch>
        </p:blipFill>
        <p:spPr>
          <a:xfrm rot="21600000">
            <a:off x="1600453" y="2839440"/>
            <a:ext cx="6464338" cy="28575"/>
          </a:xfrm>
          <a:prstGeom prst="rect">
            <a:avLst/>
          </a:prstGeom>
        </p:spPr>
      </p:pic>
      <p:pic>
        <p:nvPicPr>
          <p:cNvPr id="330" name="picture 330"/>
          <p:cNvPicPr>
            <a:picLocks noChangeAspect="1"/>
          </p:cNvPicPr>
          <p:nvPr/>
        </p:nvPicPr>
        <p:blipFill>
          <a:blip r:embed="rId4"/>
          <a:stretch>
            <a:fillRect/>
          </a:stretch>
        </p:blipFill>
        <p:spPr>
          <a:xfrm rot="21600000">
            <a:off x="1560830" y="4021518"/>
            <a:ext cx="6132195" cy="28575"/>
          </a:xfrm>
          <a:prstGeom prst="rect">
            <a:avLst/>
          </a:prstGeom>
        </p:spPr>
      </p:pic>
      <p:pic>
        <p:nvPicPr>
          <p:cNvPr id="332" name="picture 332"/>
          <p:cNvPicPr>
            <a:picLocks noChangeAspect="1"/>
          </p:cNvPicPr>
          <p:nvPr/>
        </p:nvPicPr>
        <p:blipFill>
          <a:blip r:embed="rId5"/>
          <a:stretch>
            <a:fillRect/>
          </a:stretch>
        </p:blipFill>
        <p:spPr>
          <a:xfrm rot="21600000">
            <a:off x="1063485" y="4939906"/>
            <a:ext cx="338455" cy="339090"/>
          </a:xfrm>
          <a:prstGeom prst="rect">
            <a:avLst/>
          </a:prstGeom>
        </p:spPr>
      </p:pic>
      <p:pic>
        <p:nvPicPr>
          <p:cNvPr id="334" name="picture 334"/>
          <p:cNvPicPr>
            <a:picLocks noChangeAspect="1"/>
          </p:cNvPicPr>
          <p:nvPr/>
        </p:nvPicPr>
        <p:blipFill>
          <a:blip r:embed="rId6"/>
          <a:stretch>
            <a:fillRect/>
          </a:stretch>
        </p:blipFill>
        <p:spPr>
          <a:xfrm rot="21600000">
            <a:off x="1033360" y="4241393"/>
            <a:ext cx="338455" cy="339090"/>
          </a:xfrm>
          <a:prstGeom prst="rect">
            <a:avLst/>
          </a:prstGeom>
        </p:spPr>
      </p:pic>
      <p:pic>
        <p:nvPicPr>
          <p:cNvPr id="336" name="picture 336"/>
          <p:cNvPicPr>
            <a:picLocks noChangeAspect="1"/>
          </p:cNvPicPr>
          <p:nvPr/>
        </p:nvPicPr>
        <p:blipFill>
          <a:blip r:embed="rId7"/>
          <a:stretch>
            <a:fillRect/>
          </a:stretch>
        </p:blipFill>
        <p:spPr>
          <a:xfrm rot="21600000">
            <a:off x="1056500" y="2042769"/>
            <a:ext cx="338455" cy="339089"/>
          </a:xfrm>
          <a:prstGeom prst="rect">
            <a:avLst/>
          </a:prstGeom>
        </p:spPr>
      </p:pic>
      <p:pic>
        <p:nvPicPr>
          <p:cNvPr id="338" name="picture 338"/>
          <p:cNvPicPr>
            <a:picLocks noChangeAspect="1"/>
          </p:cNvPicPr>
          <p:nvPr/>
        </p:nvPicPr>
        <p:blipFill>
          <a:blip r:embed="rId8"/>
          <a:stretch>
            <a:fillRect/>
          </a:stretch>
        </p:blipFill>
        <p:spPr>
          <a:xfrm rot="21600000">
            <a:off x="1064374" y="3147098"/>
            <a:ext cx="338455" cy="339089"/>
          </a:xfrm>
          <a:prstGeom prst="rect">
            <a:avLst/>
          </a:prstGeom>
        </p:spPr>
      </p:pic>
      <p:pic>
        <p:nvPicPr>
          <p:cNvPr id="340" name="picture 340"/>
          <p:cNvPicPr>
            <a:picLocks noChangeAspect="1"/>
          </p:cNvPicPr>
          <p:nvPr/>
        </p:nvPicPr>
        <p:blipFill>
          <a:blip r:embed="rId9"/>
          <a:stretch>
            <a:fillRect/>
          </a:stretch>
        </p:blipFill>
        <p:spPr>
          <a:xfrm rot="21600000">
            <a:off x="1056500" y="5921540"/>
            <a:ext cx="338455" cy="339089"/>
          </a:xfrm>
          <a:prstGeom prst="rect">
            <a:avLst/>
          </a:prstGeom>
        </p:spPr>
      </p:pic>
      <p:sp>
        <p:nvSpPr>
          <p:cNvPr id="3" name="textbox 70"/>
          <p:cNvSpPr/>
          <p:nvPr/>
        </p:nvSpPr>
        <p:spPr>
          <a:xfrm>
            <a:off x="10233660" y="415290"/>
            <a:ext cx="2100580" cy="267335"/>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rect 342"/>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346" name="picture 346"/>
          <p:cNvPicPr>
            <a:picLocks noChangeAspect="1"/>
          </p:cNvPicPr>
          <p:nvPr/>
        </p:nvPicPr>
        <p:blipFill>
          <a:blip r:embed="rId1"/>
          <a:stretch>
            <a:fillRect/>
          </a:stretch>
        </p:blipFill>
        <p:spPr>
          <a:xfrm rot="21600000">
            <a:off x="979931" y="3276219"/>
            <a:ext cx="5327903" cy="3528059"/>
          </a:xfrm>
          <a:prstGeom prst="rect">
            <a:avLst/>
          </a:prstGeom>
        </p:spPr>
      </p:pic>
      <p:pic>
        <p:nvPicPr>
          <p:cNvPr id="348" name="picture 348"/>
          <p:cNvPicPr>
            <a:picLocks noChangeAspect="1"/>
          </p:cNvPicPr>
          <p:nvPr/>
        </p:nvPicPr>
        <p:blipFill>
          <a:blip r:embed="rId2"/>
          <a:stretch>
            <a:fillRect/>
          </a:stretch>
        </p:blipFill>
        <p:spPr>
          <a:xfrm rot="21600000">
            <a:off x="6644640" y="3276219"/>
            <a:ext cx="5327903" cy="3528059"/>
          </a:xfrm>
          <a:prstGeom prst="rect">
            <a:avLst/>
          </a:prstGeom>
        </p:spPr>
      </p:pic>
      <p:sp>
        <p:nvSpPr>
          <p:cNvPr id="70" name="textbox 70"/>
          <p:cNvSpPr/>
          <p:nvPr/>
        </p:nvSpPr>
        <p:spPr>
          <a:xfrm>
            <a:off x="10373360" y="198120"/>
            <a:ext cx="1960880" cy="484505"/>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874395" y="198120"/>
            <a:ext cx="11097895" cy="1638935"/>
          </a:xfrm>
          <a:prstGeom prst="rect">
            <a:avLst/>
          </a:prstGeom>
          <a:noFill/>
        </p:spPr>
        <p:txBody>
          <a:bodyPr wrap="square" rtlCol="0">
            <a:noAutofit/>
          </a:bodyPr>
          <a:p>
            <a:r>
              <a:rPr lang="en-US" altLang="zh-CN" sz="2400" b="1">
                <a:solidFill>
                  <a:schemeClr val="bg1"/>
                </a:solidFill>
                <a:latin typeface="微软雅黑" panose="020B0503020204020204" charset="-122"/>
                <a:ea typeface="微软雅黑" panose="020B0503020204020204" charset="-122"/>
                <a:cs typeface="微软雅黑" panose="020B0503020204020204" charset="-122"/>
              </a:rPr>
              <a:t>2.4 </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与国内外竞争对手涂层对比（光伏电站使用）</a:t>
            </a:r>
            <a:endParaRPr lang="zh-CN" altLang="en-US" sz="2400" b="1">
              <a:solidFill>
                <a:schemeClr val="bg1"/>
              </a:solidFill>
              <a:latin typeface="微软雅黑" panose="020B0503020204020204" charset="-122"/>
              <a:ea typeface="微软雅黑" panose="020B0503020204020204" charset="-122"/>
              <a:cs typeface="微软雅黑" panose="020B0503020204020204" charset="-122"/>
            </a:endParaRPr>
          </a:p>
          <a:p>
            <a:endParaRPr lang="en-US" altLang="zh-CN" sz="2800" b="1">
              <a:solidFill>
                <a:schemeClr val="bg1"/>
              </a:solidFill>
              <a:latin typeface="微软雅黑" panose="020B0503020204020204" charset="-122"/>
              <a:ea typeface="微软雅黑" panose="020B0503020204020204" charset="-122"/>
              <a:cs typeface="微软雅黑" panose="020B0503020204020204" charset="-122"/>
            </a:endParaRPr>
          </a:p>
          <a:p>
            <a:pPr algn="ctr"/>
            <a:r>
              <a:rPr sz="4300" b="1" kern="0" spc="30" baseline="2000" dirty="0">
                <a:solidFill>
                  <a:srgbClr val="E5A339">
                    <a:alpha val="100000"/>
                  </a:srgbClr>
                </a:solidFill>
                <a:latin typeface="微软雅黑" panose="020B0503020204020204" charset="-122"/>
                <a:ea typeface="微软雅黑" panose="020B0503020204020204" charset="-122"/>
                <a:cs typeface="微软雅黑" panose="020B0503020204020204" charset="-122"/>
              </a:rPr>
              <a:t>理论光伏组件输出功率最大化</a:t>
            </a:r>
            <a:endParaRPr sz="4300" b="1" kern="0" spc="30" baseline="2000" dirty="0">
              <a:solidFill>
                <a:srgbClr val="E5A339">
                  <a:alpha val="100000"/>
                </a:srgbClr>
              </a:solidFill>
              <a:latin typeface="微软雅黑" panose="020B0503020204020204" charset="-122"/>
              <a:ea typeface="微软雅黑" panose="020B0503020204020204" charset="-122"/>
              <a:cs typeface="微软雅黑" panose="020B0503020204020204" charset="-122"/>
            </a:endParaRPr>
          </a:p>
          <a:p>
            <a:pPr algn="ctr"/>
            <a:endParaRPr lang="zh-CN" altLang="en-US" sz="2800" b="1">
              <a:solidFill>
                <a:schemeClr val="bg1"/>
              </a:solidFill>
              <a:latin typeface="微软雅黑" panose="020B0503020204020204" charset="-122"/>
              <a:ea typeface="微软雅黑" panose="020B0503020204020204" charset="-122"/>
              <a:cs typeface="微软雅黑" panose="020B0503020204020204" charset="-122"/>
            </a:endParaRPr>
          </a:p>
          <a:p>
            <a:r>
              <a:rPr lang="zh-CN" altLang="en-US" sz="2000" b="1">
                <a:solidFill>
                  <a:schemeClr val="bg1"/>
                </a:solidFill>
                <a:latin typeface="微软雅黑" panose="020B0503020204020204" charset="-122"/>
                <a:ea typeface="微软雅黑" panose="020B0503020204020204" charset="-122"/>
                <a:cs typeface="微软雅黑" panose="020B0503020204020204" charset="-122"/>
              </a:rPr>
              <a:t>希森美克自清洁纳米涂层透过率曲线</a:t>
            </a:r>
            <a:r>
              <a:rPr lang="zh-CN" altLang="en-US" sz="2000" b="1">
                <a:solidFill>
                  <a:schemeClr val="accent4"/>
                </a:solidFill>
                <a:latin typeface="微软雅黑" panose="020B0503020204020204" charset="-122"/>
                <a:ea typeface="微软雅黑" panose="020B0503020204020204" charset="-122"/>
                <a:cs typeface="微软雅黑" panose="020B0503020204020204" charset="-122"/>
              </a:rPr>
              <a:t>峰值范围</a:t>
            </a:r>
            <a:r>
              <a:rPr lang="zh-CN" altLang="en-US" sz="2000" b="1">
                <a:solidFill>
                  <a:schemeClr val="bg1"/>
                </a:solidFill>
                <a:latin typeface="微软雅黑" panose="020B0503020204020204" charset="-122"/>
                <a:ea typeface="微软雅黑" panose="020B0503020204020204" charset="-122"/>
                <a:cs typeface="微软雅黑" panose="020B0503020204020204" charset="-122"/>
              </a:rPr>
              <a:t>与</a:t>
            </a:r>
            <a:r>
              <a:rPr lang="en-US" altLang="zh-CN" sz="2000" b="1">
                <a:solidFill>
                  <a:schemeClr val="bg1"/>
                </a:solidFill>
                <a:latin typeface="微软雅黑" panose="020B0503020204020204" charset="-122"/>
                <a:ea typeface="微软雅黑" panose="020B0503020204020204" charset="-122"/>
                <a:cs typeface="微软雅黑" panose="020B0503020204020204" charset="-122"/>
              </a:rPr>
              <a:t>AM1.5</a:t>
            </a:r>
            <a:r>
              <a:rPr lang="zh-CN" altLang="en-US" sz="2000" b="1">
                <a:solidFill>
                  <a:schemeClr val="bg1"/>
                </a:solidFill>
                <a:latin typeface="微软雅黑" panose="020B0503020204020204" charset="-122"/>
                <a:ea typeface="微软雅黑" panose="020B0503020204020204" charset="-122"/>
                <a:cs typeface="微软雅黑" panose="020B0503020204020204" charset="-122"/>
              </a:rPr>
              <a:t>太阳光谱曲线和晶硅光谱响应</a:t>
            </a:r>
            <a:r>
              <a:rPr lang="zh-CN" altLang="en-US" sz="2000" b="1">
                <a:solidFill>
                  <a:srgbClr val="FF0000"/>
                </a:solidFill>
                <a:latin typeface="微软雅黑" panose="020B0503020204020204" charset="-122"/>
                <a:ea typeface="微软雅黑" panose="020B0503020204020204" charset="-122"/>
                <a:cs typeface="微软雅黑" panose="020B0503020204020204" charset="-122"/>
              </a:rPr>
              <a:t>乘积曲线</a:t>
            </a:r>
            <a:r>
              <a:rPr lang="zh-CN" altLang="en-US" sz="2000" b="1">
                <a:solidFill>
                  <a:schemeClr val="bg1"/>
                </a:solidFill>
                <a:latin typeface="微软雅黑" panose="020B0503020204020204" charset="-122"/>
                <a:ea typeface="微软雅黑" panose="020B0503020204020204" charset="-122"/>
                <a:cs typeface="微软雅黑" panose="020B0503020204020204" charset="-122"/>
              </a:rPr>
              <a:t>具有的</a:t>
            </a:r>
            <a:endParaRPr lang="zh-CN" altLang="en-US" sz="2000" b="1">
              <a:solidFill>
                <a:schemeClr val="bg1"/>
              </a:solidFill>
              <a:latin typeface="微软雅黑" panose="020B0503020204020204" charset="-122"/>
              <a:ea typeface="微软雅黑" panose="020B0503020204020204" charset="-122"/>
              <a:cs typeface="微软雅黑" panose="020B0503020204020204" charset="-122"/>
            </a:endParaRPr>
          </a:p>
          <a:p>
            <a:r>
              <a:rPr lang="zh-CN" altLang="en-US" sz="2000" b="1">
                <a:solidFill>
                  <a:schemeClr val="accent4"/>
                </a:solidFill>
                <a:latin typeface="微软雅黑" panose="020B0503020204020204" charset="-122"/>
                <a:ea typeface="微软雅黑" panose="020B0503020204020204" charset="-122"/>
                <a:cs typeface="微软雅黑" panose="020B0503020204020204" charset="-122"/>
              </a:rPr>
              <a:t>峰值范围</a:t>
            </a:r>
            <a:r>
              <a:rPr lang="zh-CN" altLang="en-US" sz="2000" b="1">
                <a:solidFill>
                  <a:schemeClr val="bg1"/>
                </a:solidFill>
                <a:latin typeface="微软雅黑" panose="020B0503020204020204" charset="-122"/>
                <a:ea typeface="微软雅黑" panose="020B0503020204020204" charset="-122"/>
                <a:cs typeface="微软雅黑" panose="020B0503020204020204" charset="-122"/>
              </a:rPr>
              <a:t>相同，匹配性较好，组件具有最大化的输出功率</a:t>
            </a:r>
            <a:endParaRPr lang="zh-CN" altLang="en-US" sz="2000" b="1">
              <a:solidFill>
                <a:schemeClr val="bg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 name="rect 352"/>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354" name="picture 354"/>
          <p:cNvPicPr>
            <a:picLocks noChangeAspect="1"/>
          </p:cNvPicPr>
          <p:nvPr/>
        </p:nvPicPr>
        <p:blipFill>
          <a:blip r:embed="rId1"/>
          <a:stretch>
            <a:fillRect/>
          </a:stretch>
        </p:blipFill>
        <p:spPr>
          <a:xfrm rot="21600000">
            <a:off x="9180296" y="1211046"/>
            <a:ext cx="3132786" cy="1095619"/>
          </a:xfrm>
          <a:prstGeom prst="rect">
            <a:avLst/>
          </a:prstGeom>
        </p:spPr>
      </p:pic>
      <p:pic>
        <p:nvPicPr>
          <p:cNvPr id="356" name="picture 356"/>
          <p:cNvPicPr>
            <a:picLocks noChangeAspect="1"/>
          </p:cNvPicPr>
          <p:nvPr/>
        </p:nvPicPr>
        <p:blipFill>
          <a:blip r:embed="rId2"/>
          <a:stretch>
            <a:fillRect/>
          </a:stretch>
        </p:blipFill>
        <p:spPr>
          <a:xfrm rot="21600000">
            <a:off x="10617707" y="5568695"/>
            <a:ext cx="1996440" cy="906779"/>
          </a:xfrm>
          <a:prstGeom prst="rect">
            <a:avLst/>
          </a:prstGeom>
        </p:spPr>
      </p:pic>
      <p:grpSp>
        <p:nvGrpSpPr>
          <p:cNvPr id="8" name="group 8"/>
          <p:cNvGrpSpPr/>
          <p:nvPr/>
        </p:nvGrpSpPr>
        <p:grpSpPr>
          <a:xfrm rot="21600000">
            <a:off x="6062345" y="1966595"/>
            <a:ext cx="6480175" cy="4420235"/>
            <a:chOff x="0" y="0"/>
            <a:chExt cx="6480047" cy="4320540"/>
          </a:xfrm>
        </p:grpSpPr>
        <p:pic>
          <p:nvPicPr>
            <p:cNvPr id="358" name="picture 358"/>
            <p:cNvPicPr>
              <a:picLocks noChangeAspect="1"/>
            </p:cNvPicPr>
            <p:nvPr/>
          </p:nvPicPr>
          <p:blipFill>
            <a:blip r:embed="rId3"/>
            <a:stretch>
              <a:fillRect/>
            </a:stretch>
          </p:blipFill>
          <p:spPr>
            <a:xfrm rot="21600000">
              <a:off x="0" y="0"/>
              <a:ext cx="6480047" cy="4320540"/>
            </a:xfrm>
            <a:prstGeom prst="rect">
              <a:avLst/>
            </a:prstGeom>
          </p:spPr>
        </p:pic>
        <p:sp>
          <p:nvSpPr>
            <p:cNvPr id="360" name="textbox 360"/>
            <p:cNvSpPr/>
            <p:nvPr/>
          </p:nvSpPr>
          <p:spPr>
            <a:xfrm>
              <a:off x="1205167" y="2138032"/>
              <a:ext cx="3790950" cy="63626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260"/>
                </a:lnSpc>
              </a:pPr>
              <a:r>
                <a:rPr sz="2700" b="1" kern="0" spc="30" baseline="11000" dirty="0">
                  <a:solidFill>
                    <a:srgbClr val="000000">
                      <a:alpha val="100000"/>
                    </a:srgbClr>
                  </a:solidFill>
                  <a:latin typeface="微软雅黑" panose="020B0503020204020204" charset="-122"/>
                  <a:ea typeface="微软雅黑" panose="020B0503020204020204" charset="-122"/>
                  <a:cs typeface="微软雅黑" panose="020B0503020204020204" charset="-122"/>
                </a:rPr>
                <a:t>未镀膜玻璃</a:t>
              </a:r>
              <a:r>
                <a:rPr sz="17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700" b="1" kern="0" spc="30" baseline="-6000" dirty="0">
                  <a:solidFill>
                    <a:srgbClr val="000000">
                      <a:alpha val="100000"/>
                    </a:srgbClr>
                  </a:solidFill>
                  <a:latin typeface="微软雅黑" panose="020B0503020204020204" charset="-122"/>
                  <a:ea typeface="微软雅黑" panose="020B0503020204020204" charset="-122"/>
                  <a:cs typeface="微软雅黑" panose="020B0503020204020204" charset="-122"/>
                </a:rPr>
                <a:t>竞品涂层</a:t>
              </a:r>
              <a:endParaRPr sz="2700" baseline="-6000" dirty="0">
                <a:latin typeface="微软雅黑" panose="020B0503020204020204" charset="-122"/>
                <a:ea typeface="微软雅黑" panose="020B0503020204020204" charset="-122"/>
                <a:cs typeface="微软雅黑" panose="020B0503020204020204" charset="-122"/>
              </a:endParaRPr>
            </a:p>
            <a:p>
              <a:pPr algn="l" rtl="0" eaLnBrk="0">
                <a:lnSpc>
                  <a:spcPct val="104000"/>
                </a:lnSpc>
              </a:pPr>
              <a:endParaRPr sz="600" dirty="0">
                <a:latin typeface="Arial" panose="020B0604020202020204"/>
                <a:ea typeface="Arial" panose="020B0604020202020204"/>
                <a:cs typeface="Arial" panose="020B0604020202020204"/>
              </a:endParaRPr>
            </a:p>
            <a:p>
              <a:pPr algn="r" rtl="0" eaLnBrk="0">
                <a:lnSpc>
                  <a:spcPct val="88000"/>
                </a:lnSpc>
                <a:spcBef>
                  <a:spcPts val="5"/>
                </a:spcBef>
              </a:pPr>
              <a:r>
                <a:rPr lang="zh-CN" sz="1700" b="1"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弘慧</a:t>
              </a:r>
              <a:r>
                <a:rPr sz="1700" b="1"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a:t>
              </a:r>
              <a:endParaRPr sz="1700" dirty="0">
                <a:latin typeface="微软雅黑" panose="020B0503020204020204" charset="-122"/>
                <a:ea typeface="微软雅黑" panose="020B0503020204020204" charset="-122"/>
                <a:cs typeface="微软雅黑" panose="020B0503020204020204" charset="-122"/>
              </a:endParaRPr>
            </a:p>
          </p:txBody>
        </p:sp>
      </p:grpSp>
      <p:pic>
        <p:nvPicPr>
          <p:cNvPr id="362" name="picture 362"/>
          <p:cNvPicPr>
            <a:picLocks noChangeAspect="1"/>
          </p:cNvPicPr>
          <p:nvPr/>
        </p:nvPicPr>
        <p:blipFill>
          <a:blip r:embed="rId4"/>
          <a:stretch>
            <a:fillRect/>
          </a:stretch>
        </p:blipFill>
        <p:spPr>
          <a:xfrm rot="21600000">
            <a:off x="227075" y="1967484"/>
            <a:ext cx="5590032" cy="4157471"/>
          </a:xfrm>
          <a:prstGeom prst="rect">
            <a:avLst/>
          </a:prstGeom>
        </p:spPr>
      </p:pic>
      <p:sp>
        <p:nvSpPr>
          <p:cNvPr id="364" name="textbox 364"/>
          <p:cNvSpPr/>
          <p:nvPr/>
        </p:nvSpPr>
        <p:spPr>
          <a:xfrm>
            <a:off x="737692" y="217030"/>
            <a:ext cx="11383009" cy="130936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390"/>
              </a:lnSpc>
            </a:pPr>
            <a:r>
              <a:rPr sz="2300" b="1" kern="0" spc="70" dirty="0">
                <a:solidFill>
                  <a:srgbClr val="FFFFFF">
                    <a:alpha val="100000"/>
                  </a:srgbClr>
                </a:solidFill>
                <a:latin typeface="Arial" panose="020B0604020202020204"/>
                <a:ea typeface="Arial" panose="020B0604020202020204"/>
                <a:cs typeface="Arial" panose="020B0604020202020204"/>
              </a:rPr>
              <a:t>2.</a:t>
            </a:r>
            <a:r>
              <a:rPr lang="en-US" sz="2300" b="1" kern="0" spc="70" dirty="0">
                <a:solidFill>
                  <a:srgbClr val="FFFFFF">
                    <a:alpha val="100000"/>
                  </a:srgbClr>
                </a:solidFill>
                <a:latin typeface="Arial" panose="020B0604020202020204"/>
                <a:ea typeface="Arial" panose="020B0604020202020204"/>
                <a:cs typeface="Arial" panose="020B0604020202020204"/>
              </a:rPr>
              <a:t>5</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与国内外竞争对手涂层对比（光伏电站使用）</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endParaRPr sz="2100" baseline="-8000" dirty="0">
              <a:latin typeface="微软雅黑" panose="020B0503020204020204" charset="-122"/>
              <a:ea typeface="微软雅黑" panose="020B0503020204020204" charset="-122"/>
              <a:cs typeface="微软雅黑" panose="020B0503020204020204" charset="-122"/>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15000"/>
              </a:lnSpc>
            </a:pPr>
            <a:endParaRPr sz="500" dirty="0">
              <a:latin typeface="Arial" panose="020B0604020202020204"/>
              <a:ea typeface="Arial" panose="020B0604020202020204"/>
              <a:cs typeface="Arial" panose="020B0604020202020204"/>
            </a:endParaRPr>
          </a:p>
          <a:p>
            <a:pPr marL="3773805" algn="l" rtl="0" eaLnBrk="0">
              <a:lnSpc>
                <a:spcPct val="87000"/>
              </a:lnSpc>
              <a:spcBef>
                <a:spcPts val="5"/>
              </a:spcBef>
            </a:pPr>
            <a:r>
              <a:rPr sz="23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透光性曲线形态对比</a:t>
            </a:r>
            <a:endParaRPr sz="2300" dirty="0">
              <a:latin typeface="微软雅黑" panose="020B0503020204020204" charset="-122"/>
              <a:ea typeface="微软雅黑" panose="020B0503020204020204" charset="-122"/>
              <a:cs typeface="微软雅黑" panose="020B0503020204020204" charset="-122"/>
            </a:endParaRPr>
          </a:p>
        </p:txBody>
      </p:sp>
      <p:sp>
        <p:nvSpPr>
          <p:cNvPr id="366" name="textbox 366"/>
          <p:cNvSpPr/>
          <p:nvPr/>
        </p:nvSpPr>
        <p:spPr>
          <a:xfrm>
            <a:off x="925156" y="6387046"/>
            <a:ext cx="8877300" cy="38925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60"/>
              </a:lnSpc>
            </a:pPr>
            <a:r>
              <a:rPr sz="3600" b="1" kern="0" spc="30" baseline="8000" dirty="0">
                <a:solidFill>
                  <a:srgbClr val="D99345">
                    <a:alpha val="100000"/>
                  </a:srgbClr>
                </a:solidFill>
                <a:latin typeface="微软雅黑" panose="020B0503020204020204" charset="-122"/>
                <a:ea typeface="微软雅黑" panose="020B0503020204020204" charset="-122"/>
                <a:cs typeface="微软雅黑" panose="020B0503020204020204" charset="-122"/>
              </a:rPr>
              <a:t>竞品：</a:t>
            </a:r>
            <a:r>
              <a:rPr sz="2300" b="1" kern="0" spc="-57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3600" b="1" kern="0" spc="30" baseline="8000" dirty="0">
                <a:solidFill>
                  <a:srgbClr val="D99345">
                    <a:alpha val="100000"/>
                  </a:srgbClr>
                </a:solidFill>
                <a:latin typeface="微软雅黑" panose="020B0503020204020204" charset="-122"/>
                <a:ea typeface="微软雅黑" panose="020B0503020204020204" charset="-122"/>
                <a:cs typeface="微软雅黑" panose="020B0503020204020204" charset="-122"/>
              </a:rPr>
              <a:t>工厂端涂层</a:t>
            </a:r>
            <a:r>
              <a:rPr sz="2300" b="1" kern="0" spc="3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300" b="1" kern="0" spc="2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lang="zh-CN" sz="2300" b="1" kern="0" spc="20" dirty="0">
                <a:solidFill>
                  <a:srgbClr val="D99345">
                    <a:alpha val="100000"/>
                  </a:srgbClr>
                </a:solidFill>
                <a:latin typeface="微软雅黑" panose="020B0503020204020204" charset="-122"/>
                <a:ea typeface="微软雅黑" panose="020B0503020204020204" charset="-122"/>
                <a:cs typeface="微软雅黑" panose="020B0503020204020204" charset="-122"/>
              </a:rPr>
              <a:t>弘慧</a:t>
            </a:r>
            <a:r>
              <a:rPr sz="3600" b="1" kern="0" spc="20" baseline="-5000" dirty="0">
                <a:solidFill>
                  <a:srgbClr val="D99345">
                    <a:alpha val="100000"/>
                  </a:srgbClr>
                </a:solidFill>
                <a:latin typeface="微软雅黑" panose="020B0503020204020204" charset="-122"/>
                <a:ea typeface="微软雅黑" panose="020B0503020204020204" charset="-122"/>
                <a:cs typeface="微软雅黑" panose="020B0503020204020204" charset="-122"/>
              </a:rPr>
              <a:t>：</a:t>
            </a:r>
            <a:r>
              <a:rPr sz="2300" b="1" kern="0" spc="-48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3600" b="1" kern="0" spc="20" baseline="-5000" dirty="0">
                <a:solidFill>
                  <a:srgbClr val="D99345">
                    <a:alpha val="100000"/>
                  </a:srgbClr>
                </a:solidFill>
                <a:latin typeface="微软雅黑" panose="020B0503020204020204" charset="-122"/>
                <a:ea typeface="微软雅黑" panose="020B0503020204020204" charset="-122"/>
                <a:cs typeface="微软雅黑" panose="020B0503020204020204" charset="-122"/>
              </a:rPr>
              <a:t>电站涂层</a:t>
            </a:r>
            <a:endParaRPr sz="3600" baseline="-5000" dirty="0">
              <a:latin typeface="微软雅黑" panose="020B0503020204020204" charset="-122"/>
              <a:ea typeface="微软雅黑" panose="020B0503020204020204" charset="-122"/>
              <a:cs typeface="微软雅黑" panose="020B0503020204020204" charset="-122"/>
            </a:endParaRPr>
          </a:p>
        </p:txBody>
      </p:sp>
      <p:sp>
        <p:nvSpPr>
          <p:cNvPr id="2" name="textbox 70"/>
          <p:cNvSpPr/>
          <p:nvPr/>
        </p:nvSpPr>
        <p:spPr>
          <a:xfrm>
            <a:off x="10340340" y="379095"/>
            <a:ext cx="1972945" cy="465455"/>
          </a:xfrm>
          <a:prstGeom prst="rect">
            <a:avLst/>
          </a:prstGeom>
          <a:noFill/>
          <a:ln w="0" cap="flat">
            <a:noFill/>
            <a:prstDash val="solid"/>
            <a:miter lim="0"/>
          </a:ln>
        </p:spPr>
        <p:txBody>
          <a:bodyPr vert="horz" wrap="square" lIns="0" tIns="0" rIns="0" bIns="0"/>
          <a:lstStyle/>
          <a:p>
            <a:pPr algn="l" rtl="0" eaLnBrk="0">
              <a:lnSpc>
                <a:spcPct val="90000"/>
              </a:lnSpc>
            </a:pPr>
            <a:endParaRPr sz="3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rect 36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grpSp>
        <p:nvGrpSpPr>
          <p:cNvPr id="10" name="group 10"/>
          <p:cNvGrpSpPr/>
          <p:nvPr/>
        </p:nvGrpSpPr>
        <p:grpSpPr>
          <a:xfrm rot="21600000">
            <a:off x="794004" y="1464564"/>
            <a:ext cx="11539728" cy="5501639"/>
            <a:chOff x="0" y="0"/>
            <a:chExt cx="11539728" cy="5501639"/>
          </a:xfrm>
        </p:grpSpPr>
        <p:sp>
          <p:nvSpPr>
            <p:cNvPr id="372" name="path 372"/>
            <p:cNvSpPr/>
            <p:nvPr/>
          </p:nvSpPr>
          <p:spPr>
            <a:xfrm>
              <a:off x="0" y="0"/>
              <a:ext cx="11539728" cy="5501639"/>
            </a:xfrm>
            <a:custGeom>
              <a:avLst/>
              <a:gdLst/>
              <a:ahLst/>
              <a:cxnLst/>
              <a:rect l="0" t="0" r="0" b="0"/>
              <a:pathLst>
                <a:path w="18172" h="8663">
                  <a:moveTo>
                    <a:pt x="0" y="0"/>
                  </a:moveTo>
                  <a:lnTo>
                    <a:pt x="1576" y="0"/>
                  </a:lnTo>
                  <a:lnTo>
                    <a:pt x="1576" y="671"/>
                  </a:lnTo>
                  <a:lnTo>
                    <a:pt x="0" y="671"/>
                  </a:lnTo>
                  <a:lnTo>
                    <a:pt x="0" y="0"/>
                  </a:lnTo>
                  <a:close/>
                </a:path>
                <a:path w="18172" h="8663">
                  <a:moveTo>
                    <a:pt x="4706" y="0"/>
                  </a:moveTo>
                  <a:lnTo>
                    <a:pt x="7689" y="0"/>
                  </a:lnTo>
                  <a:lnTo>
                    <a:pt x="7689" y="671"/>
                  </a:lnTo>
                  <a:lnTo>
                    <a:pt x="4706" y="671"/>
                  </a:lnTo>
                  <a:lnTo>
                    <a:pt x="4706" y="0"/>
                  </a:lnTo>
                  <a:close/>
                </a:path>
                <a:path w="18172" h="8663">
                  <a:moveTo>
                    <a:pt x="7689" y="0"/>
                  </a:moveTo>
                  <a:lnTo>
                    <a:pt x="10255" y="0"/>
                  </a:lnTo>
                  <a:lnTo>
                    <a:pt x="10255" y="671"/>
                  </a:lnTo>
                  <a:lnTo>
                    <a:pt x="7689" y="671"/>
                  </a:lnTo>
                  <a:lnTo>
                    <a:pt x="7689" y="0"/>
                  </a:lnTo>
                  <a:close/>
                </a:path>
                <a:path w="18172" h="8663">
                  <a:moveTo>
                    <a:pt x="10255" y="0"/>
                  </a:moveTo>
                  <a:lnTo>
                    <a:pt x="12888" y="0"/>
                  </a:lnTo>
                  <a:lnTo>
                    <a:pt x="12888" y="671"/>
                  </a:lnTo>
                  <a:lnTo>
                    <a:pt x="10255" y="671"/>
                  </a:lnTo>
                  <a:lnTo>
                    <a:pt x="10255" y="0"/>
                  </a:lnTo>
                  <a:close/>
                </a:path>
                <a:path w="18172" h="8663">
                  <a:moveTo>
                    <a:pt x="12888" y="0"/>
                  </a:moveTo>
                  <a:lnTo>
                    <a:pt x="15568" y="0"/>
                  </a:lnTo>
                  <a:lnTo>
                    <a:pt x="15568" y="671"/>
                  </a:lnTo>
                  <a:lnTo>
                    <a:pt x="12888" y="671"/>
                  </a:lnTo>
                  <a:lnTo>
                    <a:pt x="12888" y="0"/>
                  </a:lnTo>
                  <a:close/>
                </a:path>
                <a:path w="18172" h="8663">
                  <a:moveTo>
                    <a:pt x="15568" y="0"/>
                  </a:moveTo>
                  <a:lnTo>
                    <a:pt x="18172" y="0"/>
                  </a:lnTo>
                  <a:lnTo>
                    <a:pt x="18172" y="671"/>
                  </a:lnTo>
                  <a:lnTo>
                    <a:pt x="15568" y="671"/>
                  </a:lnTo>
                  <a:lnTo>
                    <a:pt x="15568" y="0"/>
                  </a:lnTo>
                  <a:close/>
                </a:path>
                <a:path w="18172" h="8663">
                  <a:moveTo>
                    <a:pt x="0" y="671"/>
                  </a:moveTo>
                  <a:lnTo>
                    <a:pt x="1576" y="671"/>
                  </a:lnTo>
                  <a:lnTo>
                    <a:pt x="1576" y="1271"/>
                  </a:lnTo>
                  <a:lnTo>
                    <a:pt x="0" y="1271"/>
                  </a:lnTo>
                  <a:lnTo>
                    <a:pt x="0" y="671"/>
                  </a:lnTo>
                  <a:close/>
                </a:path>
                <a:path w="18172" h="8663">
                  <a:moveTo>
                    <a:pt x="4706" y="671"/>
                  </a:moveTo>
                  <a:lnTo>
                    <a:pt x="7689" y="671"/>
                  </a:lnTo>
                  <a:lnTo>
                    <a:pt x="7689" y="1271"/>
                  </a:lnTo>
                  <a:lnTo>
                    <a:pt x="4706" y="1271"/>
                  </a:lnTo>
                  <a:lnTo>
                    <a:pt x="4706" y="671"/>
                  </a:lnTo>
                  <a:close/>
                </a:path>
                <a:path w="18172" h="8663">
                  <a:moveTo>
                    <a:pt x="7689" y="671"/>
                  </a:moveTo>
                  <a:lnTo>
                    <a:pt x="10255" y="671"/>
                  </a:lnTo>
                  <a:lnTo>
                    <a:pt x="10255" y="1271"/>
                  </a:lnTo>
                  <a:lnTo>
                    <a:pt x="7689" y="1271"/>
                  </a:lnTo>
                  <a:lnTo>
                    <a:pt x="7689" y="671"/>
                  </a:lnTo>
                  <a:close/>
                </a:path>
                <a:path w="18172" h="8663">
                  <a:moveTo>
                    <a:pt x="10255" y="671"/>
                  </a:moveTo>
                  <a:lnTo>
                    <a:pt x="12888" y="671"/>
                  </a:lnTo>
                  <a:lnTo>
                    <a:pt x="12888" y="1271"/>
                  </a:lnTo>
                  <a:lnTo>
                    <a:pt x="10255" y="1271"/>
                  </a:lnTo>
                  <a:lnTo>
                    <a:pt x="10255" y="671"/>
                  </a:lnTo>
                  <a:close/>
                </a:path>
                <a:path w="18172" h="8663">
                  <a:moveTo>
                    <a:pt x="12888" y="671"/>
                  </a:moveTo>
                  <a:lnTo>
                    <a:pt x="15568" y="671"/>
                  </a:lnTo>
                  <a:lnTo>
                    <a:pt x="15568" y="1271"/>
                  </a:lnTo>
                  <a:lnTo>
                    <a:pt x="12888" y="1271"/>
                  </a:lnTo>
                  <a:lnTo>
                    <a:pt x="12888" y="671"/>
                  </a:lnTo>
                  <a:close/>
                </a:path>
                <a:path w="18172" h="8663">
                  <a:moveTo>
                    <a:pt x="15568" y="671"/>
                  </a:moveTo>
                  <a:lnTo>
                    <a:pt x="18172" y="671"/>
                  </a:lnTo>
                  <a:lnTo>
                    <a:pt x="18172" y="1271"/>
                  </a:lnTo>
                  <a:lnTo>
                    <a:pt x="15568" y="1271"/>
                  </a:lnTo>
                  <a:lnTo>
                    <a:pt x="15568" y="671"/>
                  </a:lnTo>
                  <a:close/>
                </a:path>
                <a:path w="18172" h="8663">
                  <a:moveTo>
                    <a:pt x="0" y="1271"/>
                  </a:moveTo>
                  <a:lnTo>
                    <a:pt x="1576" y="1271"/>
                  </a:lnTo>
                  <a:lnTo>
                    <a:pt x="1576" y="2349"/>
                  </a:lnTo>
                  <a:lnTo>
                    <a:pt x="0" y="2349"/>
                  </a:lnTo>
                  <a:lnTo>
                    <a:pt x="0" y="1271"/>
                  </a:lnTo>
                  <a:close/>
                </a:path>
                <a:path w="18172" h="8663">
                  <a:moveTo>
                    <a:pt x="4706" y="1271"/>
                  </a:moveTo>
                  <a:lnTo>
                    <a:pt x="7689" y="1271"/>
                  </a:lnTo>
                  <a:lnTo>
                    <a:pt x="7689" y="2349"/>
                  </a:lnTo>
                  <a:lnTo>
                    <a:pt x="4706" y="2349"/>
                  </a:lnTo>
                  <a:lnTo>
                    <a:pt x="4706" y="1271"/>
                  </a:lnTo>
                  <a:close/>
                </a:path>
                <a:path w="18172" h="8663">
                  <a:moveTo>
                    <a:pt x="7689" y="1271"/>
                  </a:moveTo>
                  <a:lnTo>
                    <a:pt x="10255" y="1271"/>
                  </a:lnTo>
                  <a:lnTo>
                    <a:pt x="10255" y="2349"/>
                  </a:lnTo>
                  <a:lnTo>
                    <a:pt x="7689" y="2349"/>
                  </a:lnTo>
                  <a:lnTo>
                    <a:pt x="7689" y="1271"/>
                  </a:lnTo>
                  <a:close/>
                </a:path>
                <a:path w="18172" h="8663">
                  <a:moveTo>
                    <a:pt x="10255" y="1271"/>
                  </a:moveTo>
                  <a:lnTo>
                    <a:pt x="12888" y="1271"/>
                  </a:lnTo>
                  <a:lnTo>
                    <a:pt x="12888" y="2349"/>
                  </a:lnTo>
                  <a:lnTo>
                    <a:pt x="10255" y="2349"/>
                  </a:lnTo>
                  <a:lnTo>
                    <a:pt x="10255" y="1271"/>
                  </a:lnTo>
                  <a:close/>
                </a:path>
                <a:path w="18172" h="8663">
                  <a:moveTo>
                    <a:pt x="12888" y="1271"/>
                  </a:moveTo>
                  <a:lnTo>
                    <a:pt x="15568" y="1271"/>
                  </a:lnTo>
                  <a:lnTo>
                    <a:pt x="15568" y="2349"/>
                  </a:lnTo>
                  <a:lnTo>
                    <a:pt x="12888" y="2349"/>
                  </a:lnTo>
                  <a:lnTo>
                    <a:pt x="12888" y="1271"/>
                  </a:lnTo>
                  <a:close/>
                </a:path>
                <a:path w="18172" h="8663">
                  <a:moveTo>
                    <a:pt x="15568" y="1271"/>
                  </a:moveTo>
                  <a:lnTo>
                    <a:pt x="18172" y="1271"/>
                  </a:lnTo>
                  <a:lnTo>
                    <a:pt x="18172" y="2349"/>
                  </a:lnTo>
                  <a:lnTo>
                    <a:pt x="15568" y="2349"/>
                  </a:lnTo>
                  <a:lnTo>
                    <a:pt x="15568" y="1271"/>
                  </a:lnTo>
                  <a:close/>
                </a:path>
                <a:path w="18172" h="8663">
                  <a:moveTo>
                    <a:pt x="0" y="2349"/>
                  </a:moveTo>
                  <a:lnTo>
                    <a:pt x="1576" y="2349"/>
                  </a:lnTo>
                  <a:lnTo>
                    <a:pt x="1576" y="3199"/>
                  </a:lnTo>
                  <a:lnTo>
                    <a:pt x="0" y="3199"/>
                  </a:lnTo>
                  <a:lnTo>
                    <a:pt x="0" y="2349"/>
                  </a:lnTo>
                  <a:close/>
                </a:path>
                <a:path w="18172" h="8663">
                  <a:moveTo>
                    <a:pt x="4706" y="2349"/>
                  </a:moveTo>
                  <a:lnTo>
                    <a:pt x="7689" y="2349"/>
                  </a:lnTo>
                  <a:lnTo>
                    <a:pt x="7689" y="3199"/>
                  </a:lnTo>
                  <a:lnTo>
                    <a:pt x="4706" y="3199"/>
                  </a:lnTo>
                  <a:lnTo>
                    <a:pt x="4706" y="2349"/>
                  </a:lnTo>
                  <a:close/>
                </a:path>
                <a:path w="18172" h="8663">
                  <a:moveTo>
                    <a:pt x="7689" y="2349"/>
                  </a:moveTo>
                  <a:lnTo>
                    <a:pt x="10255" y="2349"/>
                  </a:lnTo>
                  <a:lnTo>
                    <a:pt x="10255" y="3199"/>
                  </a:lnTo>
                  <a:lnTo>
                    <a:pt x="7689" y="3199"/>
                  </a:lnTo>
                  <a:lnTo>
                    <a:pt x="7689" y="2349"/>
                  </a:lnTo>
                  <a:close/>
                </a:path>
                <a:path w="18172" h="8663">
                  <a:moveTo>
                    <a:pt x="10255" y="2349"/>
                  </a:moveTo>
                  <a:lnTo>
                    <a:pt x="12888" y="2349"/>
                  </a:lnTo>
                  <a:lnTo>
                    <a:pt x="12888" y="3199"/>
                  </a:lnTo>
                  <a:lnTo>
                    <a:pt x="10255" y="3199"/>
                  </a:lnTo>
                  <a:lnTo>
                    <a:pt x="10255" y="2349"/>
                  </a:lnTo>
                  <a:close/>
                </a:path>
                <a:path w="18172" h="8663">
                  <a:moveTo>
                    <a:pt x="12888" y="2349"/>
                  </a:moveTo>
                  <a:lnTo>
                    <a:pt x="15568" y="2349"/>
                  </a:lnTo>
                  <a:lnTo>
                    <a:pt x="15568" y="3199"/>
                  </a:lnTo>
                  <a:lnTo>
                    <a:pt x="12888" y="3199"/>
                  </a:lnTo>
                  <a:lnTo>
                    <a:pt x="12888" y="2349"/>
                  </a:lnTo>
                  <a:close/>
                </a:path>
                <a:path w="18172" h="8663">
                  <a:moveTo>
                    <a:pt x="15568" y="2349"/>
                  </a:moveTo>
                  <a:lnTo>
                    <a:pt x="18172" y="2349"/>
                  </a:lnTo>
                  <a:lnTo>
                    <a:pt x="18172" y="3199"/>
                  </a:lnTo>
                  <a:lnTo>
                    <a:pt x="15568" y="3199"/>
                  </a:lnTo>
                  <a:lnTo>
                    <a:pt x="15568" y="2349"/>
                  </a:lnTo>
                  <a:close/>
                </a:path>
                <a:path w="18172" h="8663">
                  <a:moveTo>
                    <a:pt x="0" y="3199"/>
                  </a:moveTo>
                  <a:lnTo>
                    <a:pt x="1576" y="3199"/>
                  </a:lnTo>
                  <a:lnTo>
                    <a:pt x="1576" y="3830"/>
                  </a:lnTo>
                  <a:lnTo>
                    <a:pt x="0" y="3830"/>
                  </a:lnTo>
                  <a:lnTo>
                    <a:pt x="0" y="3199"/>
                  </a:lnTo>
                  <a:close/>
                </a:path>
                <a:path w="18172" h="8663">
                  <a:moveTo>
                    <a:pt x="4706" y="3199"/>
                  </a:moveTo>
                  <a:lnTo>
                    <a:pt x="7689" y="3199"/>
                  </a:lnTo>
                  <a:lnTo>
                    <a:pt x="7689" y="3830"/>
                  </a:lnTo>
                  <a:lnTo>
                    <a:pt x="4706" y="3830"/>
                  </a:lnTo>
                  <a:lnTo>
                    <a:pt x="4706" y="3199"/>
                  </a:lnTo>
                  <a:close/>
                </a:path>
                <a:path w="18172" h="8663">
                  <a:moveTo>
                    <a:pt x="7689" y="3199"/>
                  </a:moveTo>
                  <a:lnTo>
                    <a:pt x="10255" y="3199"/>
                  </a:lnTo>
                  <a:lnTo>
                    <a:pt x="10255" y="3830"/>
                  </a:lnTo>
                  <a:lnTo>
                    <a:pt x="7689" y="3830"/>
                  </a:lnTo>
                  <a:lnTo>
                    <a:pt x="7689" y="3199"/>
                  </a:lnTo>
                  <a:close/>
                </a:path>
                <a:path w="18172" h="8663">
                  <a:moveTo>
                    <a:pt x="10255" y="3199"/>
                  </a:moveTo>
                  <a:lnTo>
                    <a:pt x="12888" y="3199"/>
                  </a:lnTo>
                  <a:lnTo>
                    <a:pt x="12888" y="3830"/>
                  </a:lnTo>
                  <a:lnTo>
                    <a:pt x="10255" y="3830"/>
                  </a:lnTo>
                  <a:lnTo>
                    <a:pt x="10255" y="3199"/>
                  </a:lnTo>
                  <a:close/>
                </a:path>
                <a:path w="18172" h="8663">
                  <a:moveTo>
                    <a:pt x="12888" y="3199"/>
                  </a:moveTo>
                  <a:lnTo>
                    <a:pt x="15568" y="3199"/>
                  </a:lnTo>
                  <a:lnTo>
                    <a:pt x="15568" y="3830"/>
                  </a:lnTo>
                  <a:lnTo>
                    <a:pt x="12888" y="3830"/>
                  </a:lnTo>
                  <a:lnTo>
                    <a:pt x="12888" y="3199"/>
                  </a:lnTo>
                  <a:close/>
                </a:path>
                <a:path w="18172" h="8663">
                  <a:moveTo>
                    <a:pt x="15568" y="3199"/>
                  </a:moveTo>
                  <a:lnTo>
                    <a:pt x="18172" y="3199"/>
                  </a:lnTo>
                  <a:lnTo>
                    <a:pt x="18172" y="3830"/>
                  </a:lnTo>
                  <a:lnTo>
                    <a:pt x="15568" y="3830"/>
                  </a:lnTo>
                  <a:lnTo>
                    <a:pt x="15568" y="3199"/>
                  </a:lnTo>
                  <a:close/>
                </a:path>
                <a:path w="18172" h="8663">
                  <a:moveTo>
                    <a:pt x="0" y="3830"/>
                  </a:moveTo>
                  <a:lnTo>
                    <a:pt x="1576" y="3830"/>
                  </a:lnTo>
                  <a:lnTo>
                    <a:pt x="1576" y="4463"/>
                  </a:lnTo>
                  <a:lnTo>
                    <a:pt x="0" y="4463"/>
                  </a:lnTo>
                  <a:lnTo>
                    <a:pt x="0" y="3830"/>
                  </a:lnTo>
                  <a:close/>
                </a:path>
                <a:path w="18172" h="8663">
                  <a:moveTo>
                    <a:pt x="4706" y="3830"/>
                  </a:moveTo>
                  <a:lnTo>
                    <a:pt x="7689" y="3830"/>
                  </a:lnTo>
                  <a:lnTo>
                    <a:pt x="7689" y="4463"/>
                  </a:lnTo>
                  <a:lnTo>
                    <a:pt x="4706" y="4463"/>
                  </a:lnTo>
                  <a:lnTo>
                    <a:pt x="4706" y="3830"/>
                  </a:lnTo>
                  <a:close/>
                </a:path>
                <a:path w="18172" h="8663">
                  <a:moveTo>
                    <a:pt x="7689" y="3830"/>
                  </a:moveTo>
                  <a:lnTo>
                    <a:pt x="10255" y="3830"/>
                  </a:lnTo>
                  <a:lnTo>
                    <a:pt x="10255" y="4463"/>
                  </a:lnTo>
                  <a:lnTo>
                    <a:pt x="7689" y="4463"/>
                  </a:lnTo>
                  <a:lnTo>
                    <a:pt x="7689" y="3830"/>
                  </a:lnTo>
                  <a:close/>
                </a:path>
                <a:path w="18172" h="8663">
                  <a:moveTo>
                    <a:pt x="10255" y="3830"/>
                  </a:moveTo>
                  <a:lnTo>
                    <a:pt x="12888" y="3830"/>
                  </a:lnTo>
                  <a:lnTo>
                    <a:pt x="12888" y="4463"/>
                  </a:lnTo>
                  <a:lnTo>
                    <a:pt x="10255" y="4463"/>
                  </a:lnTo>
                  <a:lnTo>
                    <a:pt x="10255" y="3830"/>
                  </a:lnTo>
                  <a:close/>
                </a:path>
                <a:path w="18172" h="8663">
                  <a:moveTo>
                    <a:pt x="12888" y="3830"/>
                  </a:moveTo>
                  <a:lnTo>
                    <a:pt x="15568" y="3830"/>
                  </a:lnTo>
                  <a:lnTo>
                    <a:pt x="15568" y="4463"/>
                  </a:lnTo>
                  <a:lnTo>
                    <a:pt x="12888" y="4463"/>
                  </a:lnTo>
                  <a:lnTo>
                    <a:pt x="12888" y="3830"/>
                  </a:lnTo>
                  <a:close/>
                </a:path>
                <a:path w="18172" h="8663">
                  <a:moveTo>
                    <a:pt x="15568" y="3830"/>
                  </a:moveTo>
                  <a:lnTo>
                    <a:pt x="18172" y="3830"/>
                  </a:lnTo>
                  <a:lnTo>
                    <a:pt x="18172" y="4463"/>
                  </a:lnTo>
                  <a:lnTo>
                    <a:pt x="15568" y="4463"/>
                  </a:lnTo>
                  <a:lnTo>
                    <a:pt x="15568" y="3830"/>
                  </a:lnTo>
                  <a:close/>
                </a:path>
                <a:path w="18172" h="8663">
                  <a:moveTo>
                    <a:pt x="0" y="4463"/>
                  </a:moveTo>
                  <a:lnTo>
                    <a:pt x="1576" y="4463"/>
                  </a:lnTo>
                  <a:lnTo>
                    <a:pt x="1576" y="5095"/>
                  </a:lnTo>
                  <a:lnTo>
                    <a:pt x="0" y="5095"/>
                  </a:lnTo>
                  <a:lnTo>
                    <a:pt x="0" y="4463"/>
                  </a:lnTo>
                  <a:close/>
                </a:path>
                <a:path w="18172" h="8663">
                  <a:moveTo>
                    <a:pt x="4706" y="4463"/>
                  </a:moveTo>
                  <a:lnTo>
                    <a:pt x="7689" y="4463"/>
                  </a:lnTo>
                  <a:lnTo>
                    <a:pt x="7689" y="5095"/>
                  </a:lnTo>
                  <a:lnTo>
                    <a:pt x="4706" y="5095"/>
                  </a:lnTo>
                  <a:lnTo>
                    <a:pt x="4706" y="4463"/>
                  </a:lnTo>
                  <a:close/>
                </a:path>
                <a:path w="18172" h="8663">
                  <a:moveTo>
                    <a:pt x="7689" y="4463"/>
                  </a:moveTo>
                  <a:lnTo>
                    <a:pt x="10255" y="4463"/>
                  </a:lnTo>
                  <a:lnTo>
                    <a:pt x="10255" y="5095"/>
                  </a:lnTo>
                  <a:lnTo>
                    <a:pt x="7689" y="5095"/>
                  </a:lnTo>
                  <a:lnTo>
                    <a:pt x="7689" y="4463"/>
                  </a:lnTo>
                  <a:close/>
                </a:path>
                <a:path w="18172" h="8663">
                  <a:moveTo>
                    <a:pt x="10255" y="4463"/>
                  </a:moveTo>
                  <a:lnTo>
                    <a:pt x="12888" y="4463"/>
                  </a:lnTo>
                  <a:lnTo>
                    <a:pt x="12888" y="5095"/>
                  </a:lnTo>
                  <a:lnTo>
                    <a:pt x="10255" y="5095"/>
                  </a:lnTo>
                  <a:lnTo>
                    <a:pt x="10255" y="4463"/>
                  </a:lnTo>
                  <a:close/>
                </a:path>
                <a:path w="18172" h="8663">
                  <a:moveTo>
                    <a:pt x="12888" y="4463"/>
                  </a:moveTo>
                  <a:lnTo>
                    <a:pt x="15568" y="4463"/>
                  </a:lnTo>
                  <a:lnTo>
                    <a:pt x="15568" y="5095"/>
                  </a:lnTo>
                  <a:lnTo>
                    <a:pt x="12888" y="5095"/>
                  </a:lnTo>
                  <a:lnTo>
                    <a:pt x="12888" y="4463"/>
                  </a:lnTo>
                  <a:close/>
                </a:path>
                <a:path w="18172" h="8663">
                  <a:moveTo>
                    <a:pt x="15568" y="4463"/>
                  </a:moveTo>
                  <a:lnTo>
                    <a:pt x="18172" y="4463"/>
                  </a:lnTo>
                  <a:lnTo>
                    <a:pt x="18172" y="5095"/>
                  </a:lnTo>
                  <a:lnTo>
                    <a:pt x="15568" y="5095"/>
                  </a:lnTo>
                  <a:lnTo>
                    <a:pt x="15568" y="4463"/>
                  </a:lnTo>
                  <a:close/>
                </a:path>
                <a:path w="18172" h="8663">
                  <a:moveTo>
                    <a:pt x="0" y="5095"/>
                  </a:moveTo>
                  <a:lnTo>
                    <a:pt x="1576" y="5095"/>
                  </a:lnTo>
                  <a:lnTo>
                    <a:pt x="1576" y="5728"/>
                  </a:lnTo>
                  <a:lnTo>
                    <a:pt x="0" y="5728"/>
                  </a:lnTo>
                  <a:lnTo>
                    <a:pt x="0" y="5095"/>
                  </a:lnTo>
                  <a:close/>
                </a:path>
                <a:path w="18172" h="8663">
                  <a:moveTo>
                    <a:pt x="4706" y="5095"/>
                  </a:moveTo>
                  <a:lnTo>
                    <a:pt x="7689" y="5095"/>
                  </a:lnTo>
                  <a:lnTo>
                    <a:pt x="7689" y="5728"/>
                  </a:lnTo>
                  <a:lnTo>
                    <a:pt x="4706" y="5728"/>
                  </a:lnTo>
                  <a:lnTo>
                    <a:pt x="4706" y="5095"/>
                  </a:lnTo>
                  <a:close/>
                </a:path>
                <a:path w="18172" h="8663">
                  <a:moveTo>
                    <a:pt x="7689" y="5095"/>
                  </a:moveTo>
                  <a:lnTo>
                    <a:pt x="10255" y="5095"/>
                  </a:lnTo>
                  <a:lnTo>
                    <a:pt x="10255" y="5728"/>
                  </a:lnTo>
                  <a:lnTo>
                    <a:pt x="7689" y="5728"/>
                  </a:lnTo>
                  <a:lnTo>
                    <a:pt x="7689" y="5095"/>
                  </a:lnTo>
                  <a:close/>
                </a:path>
                <a:path w="18172" h="8663">
                  <a:moveTo>
                    <a:pt x="10255" y="5095"/>
                  </a:moveTo>
                  <a:lnTo>
                    <a:pt x="12888" y="5095"/>
                  </a:lnTo>
                  <a:lnTo>
                    <a:pt x="12888" y="5728"/>
                  </a:lnTo>
                  <a:lnTo>
                    <a:pt x="10255" y="5728"/>
                  </a:lnTo>
                  <a:lnTo>
                    <a:pt x="10255" y="5095"/>
                  </a:lnTo>
                  <a:close/>
                </a:path>
                <a:path w="18172" h="8663">
                  <a:moveTo>
                    <a:pt x="12888" y="5095"/>
                  </a:moveTo>
                  <a:lnTo>
                    <a:pt x="15568" y="5095"/>
                  </a:lnTo>
                  <a:lnTo>
                    <a:pt x="15568" y="5728"/>
                  </a:lnTo>
                  <a:lnTo>
                    <a:pt x="12888" y="5728"/>
                  </a:lnTo>
                  <a:lnTo>
                    <a:pt x="12888" y="5095"/>
                  </a:lnTo>
                  <a:close/>
                </a:path>
                <a:path w="18172" h="8663">
                  <a:moveTo>
                    <a:pt x="15568" y="5095"/>
                  </a:moveTo>
                  <a:lnTo>
                    <a:pt x="18172" y="5095"/>
                  </a:lnTo>
                  <a:lnTo>
                    <a:pt x="18172" y="5728"/>
                  </a:lnTo>
                  <a:lnTo>
                    <a:pt x="15568" y="5728"/>
                  </a:lnTo>
                  <a:lnTo>
                    <a:pt x="15568" y="5095"/>
                  </a:lnTo>
                  <a:close/>
                </a:path>
                <a:path w="18172" h="8663">
                  <a:moveTo>
                    <a:pt x="0" y="5728"/>
                  </a:moveTo>
                  <a:lnTo>
                    <a:pt x="1576" y="5728"/>
                  </a:lnTo>
                  <a:lnTo>
                    <a:pt x="1576" y="6552"/>
                  </a:lnTo>
                  <a:lnTo>
                    <a:pt x="0" y="6552"/>
                  </a:lnTo>
                  <a:lnTo>
                    <a:pt x="0" y="5728"/>
                  </a:lnTo>
                  <a:close/>
                </a:path>
                <a:path w="18172" h="8663">
                  <a:moveTo>
                    <a:pt x="4706" y="5728"/>
                  </a:moveTo>
                  <a:lnTo>
                    <a:pt x="7689" y="5728"/>
                  </a:lnTo>
                  <a:lnTo>
                    <a:pt x="7689" y="6552"/>
                  </a:lnTo>
                  <a:lnTo>
                    <a:pt x="4706" y="6552"/>
                  </a:lnTo>
                  <a:lnTo>
                    <a:pt x="4706" y="5728"/>
                  </a:lnTo>
                  <a:close/>
                </a:path>
                <a:path w="18172" h="8663">
                  <a:moveTo>
                    <a:pt x="7689" y="5728"/>
                  </a:moveTo>
                  <a:lnTo>
                    <a:pt x="10255" y="5728"/>
                  </a:lnTo>
                  <a:lnTo>
                    <a:pt x="10255" y="6552"/>
                  </a:lnTo>
                  <a:lnTo>
                    <a:pt x="7689" y="6552"/>
                  </a:lnTo>
                  <a:lnTo>
                    <a:pt x="7689" y="5728"/>
                  </a:lnTo>
                  <a:close/>
                </a:path>
                <a:path w="18172" h="8663">
                  <a:moveTo>
                    <a:pt x="10255" y="5728"/>
                  </a:moveTo>
                  <a:lnTo>
                    <a:pt x="12888" y="5728"/>
                  </a:lnTo>
                  <a:lnTo>
                    <a:pt x="12888" y="6552"/>
                  </a:lnTo>
                  <a:lnTo>
                    <a:pt x="10255" y="6552"/>
                  </a:lnTo>
                  <a:lnTo>
                    <a:pt x="10255" y="5728"/>
                  </a:lnTo>
                  <a:close/>
                </a:path>
                <a:path w="18172" h="8663">
                  <a:moveTo>
                    <a:pt x="12888" y="5728"/>
                  </a:moveTo>
                  <a:lnTo>
                    <a:pt x="15568" y="5728"/>
                  </a:lnTo>
                  <a:lnTo>
                    <a:pt x="15568" y="6552"/>
                  </a:lnTo>
                  <a:lnTo>
                    <a:pt x="12888" y="6552"/>
                  </a:lnTo>
                  <a:lnTo>
                    <a:pt x="12888" y="5728"/>
                  </a:lnTo>
                  <a:close/>
                </a:path>
                <a:path w="18172" h="8663">
                  <a:moveTo>
                    <a:pt x="15568" y="5728"/>
                  </a:moveTo>
                  <a:lnTo>
                    <a:pt x="18172" y="5728"/>
                  </a:lnTo>
                  <a:lnTo>
                    <a:pt x="18172" y="6552"/>
                  </a:lnTo>
                  <a:lnTo>
                    <a:pt x="15568" y="6552"/>
                  </a:lnTo>
                  <a:lnTo>
                    <a:pt x="15568" y="5728"/>
                  </a:lnTo>
                  <a:close/>
                </a:path>
                <a:path w="18172" h="8663">
                  <a:moveTo>
                    <a:pt x="0" y="6551"/>
                  </a:moveTo>
                  <a:lnTo>
                    <a:pt x="1576" y="6551"/>
                  </a:lnTo>
                  <a:lnTo>
                    <a:pt x="1576" y="7619"/>
                  </a:lnTo>
                  <a:lnTo>
                    <a:pt x="0" y="7619"/>
                  </a:lnTo>
                  <a:lnTo>
                    <a:pt x="0" y="6551"/>
                  </a:lnTo>
                  <a:close/>
                </a:path>
                <a:path w="18172" h="8663">
                  <a:moveTo>
                    <a:pt x="4706" y="6551"/>
                  </a:moveTo>
                  <a:lnTo>
                    <a:pt x="7689" y="6551"/>
                  </a:lnTo>
                  <a:lnTo>
                    <a:pt x="7689" y="7619"/>
                  </a:lnTo>
                  <a:lnTo>
                    <a:pt x="4706" y="7619"/>
                  </a:lnTo>
                  <a:lnTo>
                    <a:pt x="4706" y="6551"/>
                  </a:lnTo>
                  <a:close/>
                </a:path>
                <a:path w="18172" h="8663">
                  <a:moveTo>
                    <a:pt x="7689" y="6551"/>
                  </a:moveTo>
                  <a:lnTo>
                    <a:pt x="10255" y="6551"/>
                  </a:lnTo>
                  <a:lnTo>
                    <a:pt x="10255" y="7619"/>
                  </a:lnTo>
                  <a:lnTo>
                    <a:pt x="7689" y="7619"/>
                  </a:lnTo>
                  <a:lnTo>
                    <a:pt x="7689" y="6551"/>
                  </a:lnTo>
                  <a:close/>
                </a:path>
                <a:path w="18172" h="8663">
                  <a:moveTo>
                    <a:pt x="10255" y="6551"/>
                  </a:moveTo>
                  <a:lnTo>
                    <a:pt x="12888" y="6551"/>
                  </a:lnTo>
                  <a:lnTo>
                    <a:pt x="12888" y="7619"/>
                  </a:lnTo>
                  <a:lnTo>
                    <a:pt x="10255" y="7619"/>
                  </a:lnTo>
                  <a:lnTo>
                    <a:pt x="10255" y="6551"/>
                  </a:lnTo>
                  <a:close/>
                </a:path>
                <a:path w="18172" h="8663">
                  <a:moveTo>
                    <a:pt x="12888" y="6551"/>
                  </a:moveTo>
                  <a:lnTo>
                    <a:pt x="15568" y="6551"/>
                  </a:lnTo>
                  <a:lnTo>
                    <a:pt x="15568" y="7619"/>
                  </a:lnTo>
                  <a:lnTo>
                    <a:pt x="12888" y="7619"/>
                  </a:lnTo>
                  <a:lnTo>
                    <a:pt x="12888" y="6551"/>
                  </a:lnTo>
                  <a:close/>
                </a:path>
                <a:path w="18172" h="8663">
                  <a:moveTo>
                    <a:pt x="15568" y="6551"/>
                  </a:moveTo>
                  <a:lnTo>
                    <a:pt x="18172" y="6551"/>
                  </a:lnTo>
                  <a:lnTo>
                    <a:pt x="18172" y="7619"/>
                  </a:lnTo>
                  <a:lnTo>
                    <a:pt x="15568" y="7619"/>
                  </a:lnTo>
                  <a:lnTo>
                    <a:pt x="15568" y="6551"/>
                  </a:lnTo>
                  <a:close/>
                </a:path>
                <a:path w="18172" h="8663">
                  <a:moveTo>
                    <a:pt x="0" y="7619"/>
                  </a:moveTo>
                  <a:lnTo>
                    <a:pt x="1576" y="7619"/>
                  </a:lnTo>
                  <a:lnTo>
                    <a:pt x="1576" y="8663"/>
                  </a:lnTo>
                  <a:lnTo>
                    <a:pt x="0" y="8663"/>
                  </a:lnTo>
                  <a:lnTo>
                    <a:pt x="0" y="7619"/>
                  </a:lnTo>
                  <a:close/>
                </a:path>
                <a:path w="18172" h="8663">
                  <a:moveTo>
                    <a:pt x="4706" y="7619"/>
                  </a:moveTo>
                  <a:lnTo>
                    <a:pt x="7689" y="7619"/>
                  </a:lnTo>
                  <a:lnTo>
                    <a:pt x="7689" y="8663"/>
                  </a:lnTo>
                  <a:lnTo>
                    <a:pt x="4706" y="8663"/>
                  </a:lnTo>
                  <a:lnTo>
                    <a:pt x="4706" y="7619"/>
                  </a:lnTo>
                  <a:close/>
                </a:path>
                <a:path w="18172" h="8663">
                  <a:moveTo>
                    <a:pt x="7689" y="7619"/>
                  </a:moveTo>
                  <a:lnTo>
                    <a:pt x="10255" y="7619"/>
                  </a:lnTo>
                  <a:lnTo>
                    <a:pt x="10255" y="8663"/>
                  </a:lnTo>
                  <a:lnTo>
                    <a:pt x="7689" y="8663"/>
                  </a:lnTo>
                  <a:lnTo>
                    <a:pt x="7689" y="7619"/>
                  </a:lnTo>
                  <a:close/>
                </a:path>
                <a:path w="18172" h="8663">
                  <a:moveTo>
                    <a:pt x="10255" y="7619"/>
                  </a:moveTo>
                  <a:lnTo>
                    <a:pt x="12888" y="7619"/>
                  </a:lnTo>
                  <a:lnTo>
                    <a:pt x="12888" y="8663"/>
                  </a:lnTo>
                  <a:lnTo>
                    <a:pt x="10255" y="8663"/>
                  </a:lnTo>
                  <a:lnTo>
                    <a:pt x="10255" y="7619"/>
                  </a:lnTo>
                  <a:close/>
                </a:path>
                <a:path w="18172" h="8663">
                  <a:moveTo>
                    <a:pt x="12888" y="7619"/>
                  </a:moveTo>
                  <a:lnTo>
                    <a:pt x="15568" y="7619"/>
                  </a:lnTo>
                  <a:lnTo>
                    <a:pt x="15568" y="8663"/>
                  </a:lnTo>
                  <a:lnTo>
                    <a:pt x="12888" y="8663"/>
                  </a:lnTo>
                  <a:lnTo>
                    <a:pt x="12888" y="7619"/>
                  </a:lnTo>
                  <a:close/>
                </a:path>
                <a:path w="18172" h="8663">
                  <a:moveTo>
                    <a:pt x="15568" y="7619"/>
                  </a:moveTo>
                  <a:lnTo>
                    <a:pt x="18172" y="7619"/>
                  </a:lnTo>
                  <a:lnTo>
                    <a:pt x="18172" y="8663"/>
                  </a:lnTo>
                  <a:lnTo>
                    <a:pt x="15568" y="8663"/>
                  </a:lnTo>
                  <a:lnTo>
                    <a:pt x="15568" y="7619"/>
                  </a:lnTo>
                  <a:close/>
                </a:path>
              </a:pathLst>
            </a:custGeom>
            <a:solidFill>
              <a:srgbClr val="00B0F0">
                <a:alpha val="85098"/>
              </a:srgbClr>
            </a:solidFill>
            <a:ln w="0" cap="flat">
              <a:noFill/>
              <a:prstDash val="solid"/>
              <a:miter lim="0"/>
            </a:ln>
          </p:spPr>
          <p:txBody>
            <a:bodyPr rtlCol="0"/>
            <a:lstStyle/>
            <a:p>
              <a:pPr algn="ctr"/>
              <a:endParaRPr lang="zh-CN" altLang="en-US"/>
            </a:p>
          </p:txBody>
        </p:sp>
        <p:sp>
          <p:nvSpPr>
            <p:cNvPr id="374" name="path 374"/>
            <p:cNvSpPr/>
            <p:nvPr/>
          </p:nvSpPr>
          <p:spPr>
            <a:xfrm>
              <a:off x="1001267" y="0"/>
              <a:ext cx="1987295" cy="5501639"/>
            </a:xfrm>
            <a:custGeom>
              <a:avLst/>
              <a:gdLst/>
              <a:ahLst/>
              <a:cxnLst/>
              <a:rect l="0" t="0" r="0" b="0"/>
              <a:pathLst>
                <a:path w="3129" h="8663">
                  <a:moveTo>
                    <a:pt x="0" y="0"/>
                  </a:moveTo>
                  <a:lnTo>
                    <a:pt x="3129" y="0"/>
                  </a:lnTo>
                  <a:lnTo>
                    <a:pt x="3129" y="671"/>
                  </a:lnTo>
                  <a:lnTo>
                    <a:pt x="0" y="671"/>
                  </a:lnTo>
                  <a:lnTo>
                    <a:pt x="0" y="0"/>
                  </a:lnTo>
                  <a:close/>
                </a:path>
                <a:path w="3129" h="8663">
                  <a:moveTo>
                    <a:pt x="0" y="671"/>
                  </a:moveTo>
                  <a:lnTo>
                    <a:pt x="3129" y="671"/>
                  </a:lnTo>
                  <a:lnTo>
                    <a:pt x="3129" y="1271"/>
                  </a:lnTo>
                  <a:lnTo>
                    <a:pt x="0" y="1271"/>
                  </a:lnTo>
                  <a:lnTo>
                    <a:pt x="0" y="671"/>
                  </a:lnTo>
                  <a:close/>
                </a:path>
                <a:path w="3129" h="8663">
                  <a:moveTo>
                    <a:pt x="0" y="1271"/>
                  </a:moveTo>
                  <a:lnTo>
                    <a:pt x="3129" y="1271"/>
                  </a:lnTo>
                  <a:lnTo>
                    <a:pt x="3129" y="2349"/>
                  </a:lnTo>
                  <a:lnTo>
                    <a:pt x="0" y="2349"/>
                  </a:lnTo>
                  <a:lnTo>
                    <a:pt x="0" y="1271"/>
                  </a:lnTo>
                  <a:close/>
                </a:path>
                <a:path w="3129" h="8663">
                  <a:moveTo>
                    <a:pt x="0" y="2349"/>
                  </a:moveTo>
                  <a:lnTo>
                    <a:pt x="3129" y="2349"/>
                  </a:lnTo>
                  <a:lnTo>
                    <a:pt x="3129" y="3199"/>
                  </a:lnTo>
                  <a:lnTo>
                    <a:pt x="0" y="3199"/>
                  </a:lnTo>
                  <a:lnTo>
                    <a:pt x="0" y="2349"/>
                  </a:lnTo>
                  <a:close/>
                </a:path>
                <a:path w="3129" h="8663">
                  <a:moveTo>
                    <a:pt x="0" y="3199"/>
                  </a:moveTo>
                  <a:lnTo>
                    <a:pt x="3129" y="3199"/>
                  </a:lnTo>
                  <a:lnTo>
                    <a:pt x="3129" y="3830"/>
                  </a:lnTo>
                  <a:lnTo>
                    <a:pt x="0" y="3830"/>
                  </a:lnTo>
                  <a:lnTo>
                    <a:pt x="0" y="3199"/>
                  </a:lnTo>
                  <a:close/>
                </a:path>
                <a:path w="3129" h="8663">
                  <a:moveTo>
                    <a:pt x="0" y="3830"/>
                  </a:moveTo>
                  <a:lnTo>
                    <a:pt x="3129" y="3830"/>
                  </a:lnTo>
                  <a:lnTo>
                    <a:pt x="3129" y="4463"/>
                  </a:lnTo>
                  <a:lnTo>
                    <a:pt x="0" y="4463"/>
                  </a:lnTo>
                  <a:lnTo>
                    <a:pt x="0" y="3830"/>
                  </a:lnTo>
                  <a:close/>
                </a:path>
                <a:path w="3129" h="8663">
                  <a:moveTo>
                    <a:pt x="0" y="4463"/>
                  </a:moveTo>
                  <a:lnTo>
                    <a:pt x="3129" y="4463"/>
                  </a:lnTo>
                  <a:lnTo>
                    <a:pt x="3129" y="5095"/>
                  </a:lnTo>
                  <a:lnTo>
                    <a:pt x="0" y="5095"/>
                  </a:lnTo>
                  <a:lnTo>
                    <a:pt x="0" y="4463"/>
                  </a:lnTo>
                  <a:close/>
                </a:path>
                <a:path w="3129" h="8663">
                  <a:moveTo>
                    <a:pt x="0" y="5095"/>
                  </a:moveTo>
                  <a:lnTo>
                    <a:pt x="3129" y="5095"/>
                  </a:lnTo>
                  <a:lnTo>
                    <a:pt x="3129" y="5728"/>
                  </a:lnTo>
                  <a:lnTo>
                    <a:pt x="0" y="5728"/>
                  </a:lnTo>
                  <a:lnTo>
                    <a:pt x="0" y="5095"/>
                  </a:lnTo>
                  <a:close/>
                </a:path>
                <a:path w="3129" h="8663">
                  <a:moveTo>
                    <a:pt x="0" y="5728"/>
                  </a:moveTo>
                  <a:lnTo>
                    <a:pt x="3129" y="5728"/>
                  </a:lnTo>
                  <a:lnTo>
                    <a:pt x="3129" y="6552"/>
                  </a:lnTo>
                  <a:lnTo>
                    <a:pt x="0" y="6552"/>
                  </a:lnTo>
                  <a:lnTo>
                    <a:pt x="0" y="5728"/>
                  </a:lnTo>
                  <a:close/>
                </a:path>
                <a:path w="3129" h="8663">
                  <a:moveTo>
                    <a:pt x="0" y="6551"/>
                  </a:moveTo>
                  <a:lnTo>
                    <a:pt x="3129" y="6551"/>
                  </a:lnTo>
                  <a:lnTo>
                    <a:pt x="3129" y="7619"/>
                  </a:lnTo>
                  <a:lnTo>
                    <a:pt x="0" y="7619"/>
                  </a:lnTo>
                  <a:lnTo>
                    <a:pt x="0" y="6551"/>
                  </a:lnTo>
                  <a:close/>
                </a:path>
                <a:path w="3129" h="8663">
                  <a:moveTo>
                    <a:pt x="0" y="7619"/>
                  </a:moveTo>
                  <a:lnTo>
                    <a:pt x="3129" y="7619"/>
                  </a:lnTo>
                  <a:lnTo>
                    <a:pt x="3129" y="8663"/>
                  </a:lnTo>
                  <a:lnTo>
                    <a:pt x="0" y="8663"/>
                  </a:lnTo>
                  <a:lnTo>
                    <a:pt x="0" y="7619"/>
                  </a:lnTo>
                  <a:close/>
                </a:path>
              </a:pathLst>
            </a:custGeom>
            <a:solidFill>
              <a:srgbClr val="BFBFBF">
                <a:alpha val="85098"/>
              </a:srgbClr>
            </a:solidFill>
            <a:ln w="0" cap="flat">
              <a:noFill/>
              <a:prstDash val="solid"/>
              <a:miter lim="0"/>
            </a:ln>
          </p:spPr>
          <p:txBody>
            <a:bodyPr rtlCol="0"/>
            <a:lstStyle/>
            <a:p>
              <a:pPr algn="ctr"/>
              <a:endParaRPr lang="zh-CN" altLang="en-US"/>
            </a:p>
          </p:txBody>
        </p:sp>
      </p:grpSp>
      <p:graphicFrame>
        <p:nvGraphicFramePr>
          <p:cNvPr id="376" name="table 376"/>
          <p:cNvGraphicFramePr>
            <a:graphicFrameLocks noGrp="1"/>
          </p:cNvGraphicFramePr>
          <p:nvPr/>
        </p:nvGraphicFramePr>
        <p:xfrm>
          <a:off x="786930" y="1458302"/>
          <a:ext cx="11552556" cy="5514975"/>
        </p:xfrm>
        <a:graphic>
          <a:graphicData uri="http://schemas.openxmlformats.org/drawingml/2006/table">
            <a:tbl>
              <a:tblPr/>
              <a:tblGrid>
                <a:gridCol w="1009014"/>
                <a:gridCol w="1986914"/>
                <a:gridCol w="1893570"/>
                <a:gridCol w="1630045"/>
                <a:gridCol w="1671954"/>
                <a:gridCol w="1701800"/>
                <a:gridCol w="1659254"/>
              </a:tblGrid>
              <a:tr h="433069">
                <a:tc>
                  <a:txBody>
                    <a:bodyPr/>
                    <a:lstStyle/>
                    <a:p>
                      <a:pPr algn="l" rtl="0" eaLnBrk="0">
                        <a:lnSpc>
                          <a:spcPct val="111000"/>
                        </a:lnSpc>
                      </a:pPr>
                      <a:endParaRPr sz="800" dirty="0">
                        <a:latin typeface="Arial" panose="020B0604020202020204"/>
                        <a:ea typeface="Arial" panose="020B0604020202020204"/>
                        <a:cs typeface="Arial" panose="020B0604020202020204"/>
                      </a:endParaRPr>
                    </a:p>
                    <a:p>
                      <a:pPr marL="15367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对比项目</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9000"/>
                        </a:lnSpc>
                      </a:pPr>
                      <a:endParaRPr sz="8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461010" algn="l" rtl="0" eaLnBrk="0">
                        <a:lnSpc>
                          <a:spcPct val="87000"/>
                        </a:lnSpc>
                      </a:pPr>
                      <a:r>
                        <a:rPr lang="zh-CN"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弘慧新材料</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产品</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600" dirty="0">
                        <a:latin typeface="Arial" panose="020B0604020202020204"/>
                        <a:ea typeface="Arial" panose="020B0604020202020204"/>
                        <a:cs typeface="Arial" panose="020B0604020202020204"/>
                      </a:endParaRPr>
                    </a:p>
                    <a:p>
                      <a:pPr marL="367665"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国外竞争对手1</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600" dirty="0">
                        <a:latin typeface="Arial" panose="020B0604020202020204"/>
                        <a:ea typeface="Arial" panose="020B0604020202020204"/>
                        <a:cs typeface="Arial" panose="020B0604020202020204"/>
                      </a:endParaRPr>
                    </a:p>
                    <a:p>
                      <a:pPr marL="236220"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国外竞争对手2</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600" dirty="0">
                        <a:latin typeface="Arial" panose="020B0604020202020204"/>
                        <a:ea typeface="Arial" panose="020B0604020202020204"/>
                        <a:cs typeface="Arial" panose="020B0604020202020204"/>
                      </a:endParaRPr>
                    </a:p>
                    <a:p>
                      <a:pPr marL="257175"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国内竞争对手1</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600" dirty="0">
                        <a:latin typeface="Arial" panose="020B0604020202020204"/>
                        <a:ea typeface="Arial" panose="020B0604020202020204"/>
                        <a:cs typeface="Arial" panose="020B0604020202020204"/>
                      </a:endParaRPr>
                    </a:p>
                    <a:p>
                      <a:pPr marL="271780"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国内竞争对手2</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600" dirty="0">
                        <a:latin typeface="Arial" panose="020B0604020202020204"/>
                        <a:ea typeface="Arial" panose="020B0604020202020204"/>
                        <a:cs typeface="Arial" panose="020B0604020202020204"/>
                      </a:endParaRPr>
                    </a:p>
                    <a:p>
                      <a:pPr marL="247650"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国内竞争对手3</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algn="l" rtl="0" eaLnBrk="0">
                        <a:lnSpc>
                          <a:spcPct val="115000"/>
                        </a:lnSpc>
                      </a:pPr>
                      <a:endParaRPr sz="600" dirty="0">
                        <a:latin typeface="Arial" panose="020B0604020202020204"/>
                        <a:ea typeface="Arial" panose="020B0604020202020204"/>
                        <a:cs typeface="Arial" panose="020B0604020202020204"/>
                      </a:endParaRPr>
                    </a:p>
                    <a:p>
                      <a:pPr marL="154305"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技术路线</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6000"/>
                        </a:lnSpc>
                      </a:pPr>
                      <a:endParaRPr sz="600" dirty="0">
                        <a:latin typeface="Arial" panose="020B0604020202020204"/>
                        <a:ea typeface="Arial" panose="020B0604020202020204"/>
                        <a:cs typeface="Arial" panose="020B0604020202020204"/>
                      </a:endParaRPr>
                    </a:p>
                    <a:p>
                      <a:pPr marL="728345" algn="l" rtl="0" eaLnBrk="0">
                        <a:lnSpc>
                          <a:spcPct val="86000"/>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超亲水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4000"/>
                        </a:lnSpc>
                      </a:pPr>
                      <a:endParaRPr sz="600" dirty="0">
                        <a:latin typeface="Arial" panose="020B0604020202020204"/>
                        <a:ea typeface="Arial" panose="020B0604020202020204"/>
                        <a:cs typeface="Arial" panose="020B0604020202020204"/>
                      </a:endParaRPr>
                    </a:p>
                    <a:p>
                      <a:pPr marL="770890" algn="l" rtl="0" eaLnBrk="0">
                        <a:lnSpc>
                          <a:spcPct val="87000"/>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疏水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6000"/>
                        </a:lnSpc>
                      </a:pPr>
                      <a:endParaRPr sz="600" dirty="0">
                        <a:latin typeface="Arial" panose="020B0604020202020204"/>
                        <a:ea typeface="Arial" panose="020B0604020202020204"/>
                        <a:cs typeface="Arial" panose="020B0604020202020204"/>
                      </a:endParaRPr>
                    </a:p>
                    <a:p>
                      <a:pPr marL="549910" algn="l" rtl="0" eaLnBrk="0">
                        <a:lnSpc>
                          <a:spcPct val="86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超亲水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5000"/>
                        </a:lnSpc>
                      </a:pPr>
                      <a:endParaRPr sz="600" dirty="0">
                        <a:latin typeface="Arial" panose="020B0604020202020204"/>
                        <a:ea typeface="Arial" panose="020B0604020202020204"/>
                        <a:cs typeface="Arial" panose="020B0604020202020204"/>
                      </a:endParaRPr>
                    </a:p>
                    <a:p>
                      <a:pPr marL="393065"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疏水、亲水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6000"/>
                        </a:lnSpc>
                      </a:pPr>
                      <a:endParaRPr sz="600" dirty="0">
                        <a:latin typeface="Arial" panose="020B0604020202020204"/>
                        <a:ea typeface="Arial" panose="020B0604020202020204"/>
                        <a:cs typeface="Arial" panose="020B0604020202020204"/>
                      </a:endParaRPr>
                    </a:p>
                    <a:p>
                      <a:pPr marL="586105" algn="l" rtl="0" eaLnBrk="0">
                        <a:lnSpc>
                          <a:spcPct val="86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超亲水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5000"/>
                        </a:lnSpc>
                      </a:pPr>
                      <a:endParaRPr sz="600" dirty="0">
                        <a:latin typeface="Arial" panose="020B0604020202020204"/>
                        <a:ea typeface="Arial" panose="020B0604020202020204"/>
                        <a:cs typeface="Arial" panose="020B0604020202020204"/>
                      </a:endParaRPr>
                    </a:p>
                    <a:p>
                      <a:pPr marL="561975"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超疏水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4530">
                <a:tc>
                  <a:txBody>
                    <a:bodyPr/>
                    <a:lstStyle/>
                    <a:p>
                      <a:pPr algn="l" rtl="0" eaLnBrk="0">
                        <a:lnSpc>
                          <a:spcPct val="168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153035"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水接触角</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44000"/>
                        </a:lnSpc>
                      </a:pPr>
                      <a:endParaRPr sz="1000" dirty="0">
                        <a:latin typeface="Arial" panose="020B0604020202020204"/>
                        <a:ea typeface="Arial" panose="020B0604020202020204"/>
                        <a:cs typeface="Arial" panose="020B0604020202020204"/>
                      </a:endParaRPr>
                    </a:p>
                    <a:p>
                      <a:pPr marL="123190" algn="l" rtl="0" eaLnBrk="0">
                        <a:lnSpc>
                          <a:spcPts val="1855"/>
                        </a:lnSpc>
                        <a:spcBef>
                          <a:spcPts val="5"/>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初期&lt;10°</a:t>
                      </a:r>
                      <a:r>
                        <a:rPr sz="14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长期&lt;20°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700" dirty="0">
                        <a:latin typeface="Arial" panose="020B0604020202020204"/>
                        <a:ea typeface="Arial" panose="020B0604020202020204"/>
                        <a:cs typeface="Arial" panose="020B0604020202020204"/>
                      </a:endParaRPr>
                    </a:p>
                    <a:p>
                      <a:pPr marL="557530" algn="l" rtl="0" eaLnBrk="0">
                        <a:lnSpc>
                          <a:spcPts val="1855"/>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初期&gt;95°</a:t>
                      </a:r>
                      <a:endParaRPr sz="1400" dirty="0">
                        <a:latin typeface="微软雅黑" panose="020B0503020204020204" charset="-122"/>
                        <a:ea typeface="微软雅黑" panose="020B0503020204020204" charset="-122"/>
                        <a:cs typeface="微软雅黑" panose="020B0503020204020204" charset="-122"/>
                      </a:endParaRPr>
                    </a:p>
                    <a:p>
                      <a:pPr marL="448945" algn="l" rtl="0" eaLnBrk="0">
                        <a:lnSpc>
                          <a:spcPct val="95000"/>
                        </a:lnSpc>
                        <a:spcBef>
                          <a:spcPts val="8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长期小于50°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700" dirty="0">
                        <a:latin typeface="Arial" panose="020B0604020202020204"/>
                        <a:ea typeface="Arial" panose="020B0604020202020204"/>
                        <a:cs typeface="Arial" panose="020B0604020202020204"/>
                      </a:endParaRPr>
                    </a:p>
                    <a:p>
                      <a:pPr marL="425450" algn="l" rtl="0" eaLnBrk="0">
                        <a:lnSpc>
                          <a:spcPts val="1765"/>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初期&lt;10°</a:t>
                      </a:r>
                      <a:endParaRPr sz="1400" dirty="0">
                        <a:latin typeface="微软雅黑" panose="020B0503020204020204" charset="-122"/>
                        <a:ea typeface="微软雅黑" panose="020B0503020204020204" charset="-122"/>
                        <a:cs typeface="微软雅黑" panose="020B0503020204020204" charset="-122"/>
                      </a:endParaRPr>
                    </a:p>
                    <a:p>
                      <a:pPr marL="427355" algn="l" rtl="0" eaLnBrk="0">
                        <a:lnSpc>
                          <a:spcPts val="1765"/>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长期&lt;20°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38455" indent="52705" algn="l" rtl="0" eaLnBrk="0">
                        <a:lnSpc>
                          <a:spcPct val="109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初期&gt;105°</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长期小于50°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285750" indent="175260" algn="l" rtl="0" eaLnBrk="0">
                        <a:lnSpc>
                          <a:spcPct val="109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初期&lt;10°</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长期大于&gt;40°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28930" indent="52705" algn="l" rtl="0" eaLnBrk="0">
                        <a:lnSpc>
                          <a:spcPct val="109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初期&gt;150°</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长期小于90°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8479">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243205" algn="l" rtl="0" eaLnBrk="0">
                        <a:lnSpc>
                          <a:spcPct val="82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透光率</a:t>
                      </a:r>
                      <a:endParaRPr sz="1400" dirty="0">
                        <a:latin typeface="微软雅黑" panose="020B0503020204020204" charset="-122"/>
                        <a:ea typeface="微软雅黑" panose="020B0503020204020204" charset="-122"/>
                        <a:cs typeface="微软雅黑" panose="020B0503020204020204" charset="-122"/>
                      </a:endParaRPr>
                    </a:p>
                    <a:p>
                      <a:pPr marL="31750" algn="l" rtl="0" eaLnBrk="0">
                        <a:lnSpc>
                          <a:spcPts val="1855"/>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增益  (ΔT）</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587375" algn="l" rtl="0" eaLnBrk="0">
                        <a:lnSpc>
                          <a:spcPts val="1855"/>
                        </a:lnSpc>
                        <a:spcBef>
                          <a:spcPts val="5"/>
                        </a:spcBef>
                        <a:tabLst>
                          <a:tab pos="768350" algn="l"/>
                        </a:tabLst>
                      </a:pPr>
                      <a:r>
                        <a:rPr sz="14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2.0-2.4%</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611505" algn="l" rtl="0" eaLnBrk="0">
                        <a:lnSpc>
                          <a:spcPts val="1855"/>
                        </a:lnSpc>
                        <a:spcBef>
                          <a:spcPts val="5"/>
                        </a:spcBef>
                        <a:tabLst>
                          <a:tab pos="703580" algn="l"/>
                        </a:tabLst>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1-1.5%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370205" algn="l" rtl="0" eaLnBrk="0">
                        <a:lnSpc>
                          <a:spcPts val="1855"/>
                        </a:lnSpc>
                        <a:spcBef>
                          <a:spcPts val="5"/>
                        </a:spcBef>
                        <a:tabLst>
                          <a:tab pos="431800" algn="l"/>
                        </a:tabLst>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2.2-2.4%</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342265" algn="l" rtl="0" eaLnBrk="0">
                        <a:lnSpc>
                          <a:spcPts val="1855"/>
                        </a:lnSpc>
                        <a:spcBef>
                          <a:spcPts val="5"/>
                        </a:spcBef>
                        <a:tabLst>
                          <a:tab pos="450215" algn="l"/>
                        </a:tabLst>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0.2-0.5%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373380" algn="l" rtl="0" eaLnBrk="0">
                        <a:lnSpc>
                          <a:spcPts val="1855"/>
                        </a:lnSpc>
                        <a:spcBef>
                          <a:spcPts val="5"/>
                        </a:spcBef>
                        <a:tabLst>
                          <a:tab pos="554990" algn="l"/>
                        </a:tabLst>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1-1.5%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269875" algn="l" rtl="0" eaLnBrk="0">
                        <a:lnSpc>
                          <a:spcPts val="1855"/>
                        </a:lnSpc>
                        <a:spcBef>
                          <a:spcPts val="5"/>
                        </a:spcBef>
                        <a:tabLst>
                          <a:tab pos="339090" algn="l"/>
                        </a:tabLst>
                      </a:pPr>
                      <a:r>
                        <a:rPr sz="14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减少1-1.5%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1954">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249555" algn="l" rtl="0" eaLnBrk="0">
                        <a:lnSpc>
                          <a:spcPct val="87000"/>
                        </a:lnSpc>
                        <a:spcBef>
                          <a:spcPts val="5"/>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耐磨性</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586105" algn="l" rtl="0" eaLnBrk="0">
                        <a:lnSpc>
                          <a:spcPts val="1855"/>
                        </a:lnSpc>
                        <a:spcBef>
                          <a:spcPts val="0"/>
                        </a:spcBef>
                      </a:pPr>
                      <a:r>
                        <a:rPr sz="1400" b="1" kern="0" spc="-30" dirty="0">
                          <a:solidFill>
                            <a:srgbClr val="FF0000">
                              <a:alpha val="100000"/>
                            </a:srgbClr>
                          </a:solidFill>
                          <a:latin typeface="微软雅黑" panose="020B0503020204020204" charset="-122"/>
                          <a:ea typeface="微软雅黑" panose="020B0503020204020204" charset="-122"/>
                          <a:cs typeface="微软雅黑" panose="020B0503020204020204" charset="-122"/>
                        </a:rPr>
                        <a:t>&gt;25000次</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527050" algn="l" rtl="0" eaLnBrk="0">
                        <a:lnSpc>
                          <a:spcPts val="1855"/>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&lt;=1000次</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394970" algn="l" rtl="0" eaLnBrk="0">
                        <a:lnSpc>
                          <a:spcPts val="1855"/>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&lt;=1000次</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415925" algn="l" rtl="0" eaLnBrk="0">
                        <a:lnSpc>
                          <a:spcPts val="1855"/>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&lt;=1000次</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431165" algn="l" rtl="0" eaLnBrk="0">
                        <a:lnSpc>
                          <a:spcPts val="1855"/>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&lt;=1000次</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461645" algn="l" rtl="0" eaLnBrk="0">
                        <a:lnSpc>
                          <a:spcPts val="1855"/>
                        </a:lnSpc>
                        <a:spcBef>
                          <a:spcPts val="0"/>
                        </a:spcBef>
                      </a:pPr>
                      <a:r>
                        <a:rPr sz="14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&lt;=500次</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1320">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160655" algn="l" rtl="0" eaLnBrk="0">
                        <a:lnSpc>
                          <a:spcPct val="87000"/>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耐高温性</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695960" algn="l" rtl="0" eaLnBrk="0">
                        <a:lnSpc>
                          <a:spcPts val="1855"/>
                        </a:lnSpc>
                        <a:spcBef>
                          <a:spcPts val="0"/>
                        </a:spcBef>
                      </a:pP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&gt;700℃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649605" algn="l" rtl="0" eaLnBrk="0">
                        <a:lnSpc>
                          <a:spcPts val="1855"/>
                        </a:lnSpc>
                        <a:spcBef>
                          <a:spcPts val="0"/>
                        </a:spcBef>
                      </a:pPr>
                      <a:r>
                        <a:rPr sz="14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&lt;300℃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517525" algn="l" rtl="0" eaLnBrk="0">
                        <a:lnSpc>
                          <a:spcPts val="1855"/>
                        </a:lnSpc>
                        <a:spcBef>
                          <a:spcPts val="0"/>
                        </a:spcBef>
                      </a:pPr>
                      <a:r>
                        <a:rPr sz="14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&gt;700℃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538480" algn="l" rtl="0" eaLnBrk="0">
                        <a:lnSpc>
                          <a:spcPts val="1855"/>
                        </a:lnSpc>
                        <a:spcBef>
                          <a:spcPts val="0"/>
                        </a:spcBef>
                      </a:pPr>
                      <a:r>
                        <a:rPr sz="14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&lt;300℃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553720" algn="l" rtl="0" eaLnBrk="0">
                        <a:lnSpc>
                          <a:spcPts val="1855"/>
                        </a:lnSpc>
                        <a:spcBef>
                          <a:spcPts val="0"/>
                        </a:spcBef>
                      </a:pPr>
                      <a:r>
                        <a:rPr sz="14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&lt;500℃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529590" algn="l" rtl="0" eaLnBrk="0">
                        <a:lnSpc>
                          <a:spcPts val="1855"/>
                        </a:lnSpc>
                        <a:spcBef>
                          <a:spcPts val="0"/>
                        </a:spcBef>
                      </a:pPr>
                      <a:r>
                        <a:rPr sz="14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&lt;150℃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1954">
                <a:tc>
                  <a:txBody>
                    <a:bodyPr/>
                    <a:lstStyle/>
                    <a:p>
                      <a:pPr algn="l" rtl="0" eaLnBrk="0">
                        <a:lnSpc>
                          <a:spcPct val="109000"/>
                        </a:lnSpc>
                      </a:pPr>
                      <a:endParaRPr sz="700" dirty="0">
                        <a:latin typeface="Arial" panose="020B0604020202020204"/>
                        <a:ea typeface="Arial" panose="020B0604020202020204"/>
                        <a:cs typeface="Arial" panose="020B0604020202020204"/>
                      </a:endParaRPr>
                    </a:p>
                    <a:p>
                      <a:pPr marL="259080" algn="l" rtl="0" eaLnBrk="0">
                        <a:lnSpc>
                          <a:spcPct val="86000"/>
                        </a:lnSpc>
                        <a:spcBef>
                          <a:spcPts val="5"/>
                        </a:spcBef>
                      </a:pPr>
                      <a:r>
                        <a:rPr sz="14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marL="553085" algn="l" rtl="0" eaLnBrk="0">
                        <a:lnSpc>
                          <a:spcPct val="87000"/>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雨水或者风</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0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773430" algn="l" rtl="0" eaLnBrk="0">
                        <a:lnSpc>
                          <a:spcPct val="85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0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641350" algn="l" rtl="0" eaLnBrk="0">
                        <a:lnSpc>
                          <a:spcPct val="85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0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662305" algn="l" rtl="0" eaLnBrk="0">
                        <a:lnSpc>
                          <a:spcPct val="85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0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677545" algn="l" rtl="0" eaLnBrk="0">
                        <a:lnSpc>
                          <a:spcPct val="85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marL="386715"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雨水或者风</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1320">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marL="249555" algn="l" rtl="0" eaLnBrk="0">
                        <a:lnSpc>
                          <a:spcPct val="87000"/>
                        </a:lnSpc>
                        <a:spcBef>
                          <a:spcPts val="5"/>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防尘性</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marL="197485" algn="l" rtl="0" eaLnBrk="0">
                        <a:lnSpc>
                          <a:spcPct val="87000"/>
                        </a:lnSpc>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长效抗静电</a:t>
                      </a:r>
                      <a:r>
                        <a:rPr sz="1400" b="1" kern="0" spc="-20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，不沾灰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326390" algn="l" rtl="0" eaLnBrk="0">
                        <a:lnSpc>
                          <a:spcPct val="87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194310" algn="l" rtl="0" eaLnBrk="0">
                        <a:lnSpc>
                          <a:spcPct val="87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215265" algn="l" rtl="0" eaLnBrk="0">
                        <a:lnSpc>
                          <a:spcPct val="87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230505" algn="l" rtl="0" eaLnBrk="0">
                        <a:lnSpc>
                          <a:spcPct val="87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117475" algn="l" rtl="0" eaLnBrk="0">
                        <a:lnSpc>
                          <a:spcPct val="87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，不沾灰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2604">
                <a:tc>
                  <a:txBody>
                    <a:bodyPr/>
                    <a:lstStyle/>
                    <a:p>
                      <a:pPr algn="l" rtl="0" eaLnBrk="0">
                        <a:lnSpc>
                          <a:spcPct val="114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15367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产品寿命</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1000"/>
                        </a:lnSpc>
                      </a:pPr>
                      <a:endParaRPr sz="900" dirty="0">
                        <a:latin typeface="Arial" panose="020B0604020202020204"/>
                        <a:ea typeface="Arial" panose="020B0604020202020204"/>
                        <a:cs typeface="Arial" panose="020B0604020202020204"/>
                      </a:endParaRPr>
                    </a:p>
                    <a:p>
                      <a:pPr marL="674370" algn="l" rtl="0" eaLnBrk="0">
                        <a:lnSpc>
                          <a:spcPts val="1855"/>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大于</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5年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5000"/>
                        </a:lnSpc>
                      </a:pPr>
                      <a:endParaRPr sz="200" dirty="0">
                        <a:latin typeface="Arial" panose="020B0604020202020204"/>
                        <a:ea typeface="Arial" panose="020B0604020202020204"/>
                        <a:cs typeface="Arial" panose="020B0604020202020204"/>
                      </a:endParaRPr>
                    </a:p>
                    <a:p>
                      <a:pPr marL="493395" algn="l" rtl="0" eaLnBrk="0">
                        <a:lnSpc>
                          <a:spcPts val="1855"/>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西北&lt;=1年</a:t>
                      </a:r>
                      <a:endParaRPr sz="1400" dirty="0">
                        <a:latin typeface="微软雅黑" panose="020B0503020204020204" charset="-122"/>
                        <a:ea typeface="微软雅黑" panose="020B0503020204020204" charset="-122"/>
                        <a:cs typeface="微软雅黑" panose="020B0503020204020204" charset="-122"/>
                      </a:endParaRPr>
                    </a:p>
                    <a:p>
                      <a:pPr marL="444500" algn="l" rtl="0" eaLnBrk="0">
                        <a:lnSpc>
                          <a:spcPct val="95000"/>
                        </a:lnSpc>
                        <a:spcBef>
                          <a:spcPts val="8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非西北2-3年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200" dirty="0">
                        <a:latin typeface="Arial" panose="020B0604020202020204"/>
                        <a:ea typeface="Arial" panose="020B0604020202020204"/>
                        <a:cs typeface="Arial" panose="020B0604020202020204"/>
                      </a:endParaRPr>
                    </a:p>
                    <a:p>
                      <a:pPr marL="312420" indent="49530" algn="l" rtl="0" eaLnBrk="0">
                        <a:lnSpc>
                          <a:spcPct val="110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西北&lt;=1年</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非西北2-3年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200" dirty="0">
                        <a:latin typeface="Arial" panose="020B0604020202020204"/>
                        <a:ea typeface="Arial" panose="020B0604020202020204"/>
                        <a:cs typeface="Arial" panose="020B0604020202020204"/>
                      </a:endParaRPr>
                    </a:p>
                    <a:p>
                      <a:pPr marL="333375" indent="49530" algn="l" rtl="0" eaLnBrk="0">
                        <a:lnSpc>
                          <a:spcPct val="110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西北&lt;=1年</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非西北2-3年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5000"/>
                        </a:lnSpc>
                      </a:pPr>
                      <a:endParaRPr sz="200" dirty="0">
                        <a:latin typeface="Arial" panose="020B0604020202020204"/>
                        <a:ea typeface="Arial" panose="020B0604020202020204"/>
                        <a:cs typeface="Arial" panose="020B0604020202020204"/>
                      </a:endParaRPr>
                    </a:p>
                    <a:p>
                      <a:pPr marL="397510" algn="l" rtl="0" eaLnBrk="0">
                        <a:lnSpc>
                          <a:spcPts val="1855"/>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西北&lt;=1年</a:t>
                      </a:r>
                      <a:endParaRPr sz="1400" dirty="0">
                        <a:latin typeface="微软雅黑" panose="020B0503020204020204" charset="-122"/>
                        <a:ea typeface="微软雅黑" panose="020B0503020204020204" charset="-122"/>
                        <a:cs typeface="微软雅黑" panose="020B0503020204020204" charset="-122"/>
                      </a:endParaRPr>
                    </a:p>
                    <a:p>
                      <a:pPr marL="348615" algn="l" rtl="0" eaLnBrk="0">
                        <a:lnSpc>
                          <a:spcPct val="95000"/>
                        </a:lnSpc>
                        <a:spcBef>
                          <a:spcPts val="8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非西北2-3年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1000"/>
                        </a:lnSpc>
                      </a:pPr>
                      <a:endParaRPr sz="900" dirty="0">
                        <a:latin typeface="Arial" panose="020B0604020202020204"/>
                        <a:ea typeface="Arial" panose="020B0604020202020204"/>
                        <a:cs typeface="Arial" panose="020B0604020202020204"/>
                      </a:endParaRPr>
                    </a:p>
                    <a:p>
                      <a:pPr marL="598170" algn="l" rtl="0" eaLnBrk="0">
                        <a:lnSpc>
                          <a:spcPts val="1855"/>
                        </a:lnSpc>
                        <a:spcBef>
                          <a:spcPts val="5"/>
                        </a:spcBef>
                      </a:pP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&lt;=1年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8180">
                <a:tc>
                  <a:txBody>
                    <a:bodyPr/>
                    <a:lstStyle/>
                    <a:p>
                      <a:pPr algn="l" rtl="0" eaLnBrk="0">
                        <a:lnSpc>
                          <a:spcPct val="167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249555" algn="l" rtl="0" eaLnBrk="0">
                        <a:lnSpc>
                          <a:spcPct val="86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耐候性</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81915" indent="24765" algn="l" rtl="0" eaLnBrk="0">
                        <a:lnSpc>
                          <a:spcPct val="93000"/>
                        </a:lnSpc>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粘结剂为</a:t>
                      </a:r>
                      <a:r>
                        <a:rPr sz="14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无机材料</a:t>
                      </a:r>
                      <a:r>
                        <a:rPr sz="1400" b="1" kern="0" spc="-24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高</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耐候、高耐磨</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81280" indent="-5715" algn="l" rtl="0" eaLnBrk="0">
                        <a:lnSpc>
                          <a:spcPct val="93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粘结剂为</a:t>
                      </a:r>
                      <a:r>
                        <a:rPr sz="1400" b="1" kern="0" spc="-10" dirty="0">
                          <a:solidFill>
                            <a:srgbClr val="E5A339">
                              <a:alpha val="100000"/>
                            </a:srgbClr>
                          </a:solidFill>
                          <a:latin typeface="微软雅黑" panose="020B0503020204020204" charset="-122"/>
                          <a:ea typeface="微软雅黑" panose="020B0503020204020204" charset="-122"/>
                          <a:cs typeface="微软雅黑" panose="020B0503020204020204" charset="-122"/>
                        </a:rPr>
                        <a:t>有机材料</a:t>
                      </a:r>
                      <a:r>
                        <a:rPr sz="1400" b="1" kern="0" spc="-18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耐候性差和耐磨性差</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81280" indent="-5715" algn="l" rtl="0" eaLnBrk="0">
                        <a:lnSpc>
                          <a:spcPct val="93000"/>
                        </a:lnSpc>
                      </a:pP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粘结剂为</a:t>
                      </a:r>
                      <a:r>
                        <a:rPr sz="1400" b="1" kern="0" spc="-50" dirty="0">
                          <a:solidFill>
                            <a:srgbClr val="FF0000">
                              <a:alpha val="100000"/>
                            </a:srgbClr>
                          </a:solidFill>
                          <a:latin typeface="微软雅黑" panose="020B0503020204020204" charset="-122"/>
                          <a:ea typeface="微软雅黑" panose="020B0503020204020204" charset="-122"/>
                          <a:cs typeface="微软雅黑" panose="020B0503020204020204" charset="-122"/>
                        </a:rPr>
                        <a:t>无机材料</a:t>
                      </a: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耐磨性差</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81280" indent="-5715" algn="l" rtl="0" eaLnBrk="0">
                        <a:lnSpc>
                          <a:spcPct val="93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粘结剂为</a:t>
                      </a:r>
                      <a:r>
                        <a:rPr sz="14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有机材料</a:t>
                      </a:r>
                      <a:r>
                        <a:rPr sz="1400" b="1" kern="0" spc="-20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耐磨性差</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81280" indent="-5715" algn="l" rtl="0" eaLnBrk="0">
                        <a:lnSpc>
                          <a:spcPct val="93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粘结剂为</a:t>
                      </a:r>
                      <a:r>
                        <a:rPr sz="14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有机材料</a:t>
                      </a:r>
                      <a:r>
                        <a:rPr sz="1400" b="1" kern="0" spc="-19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耐磨性差</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81280" indent="-5715" algn="l" rtl="0" eaLnBrk="0">
                        <a:lnSpc>
                          <a:spcPct val="93000"/>
                        </a:lnSpc>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粘结剂为</a:t>
                      </a:r>
                      <a:r>
                        <a:rPr sz="1400" b="1" kern="0" spc="-20" dirty="0">
                          <a:solidFill>
                            <a:srgbClr val="E5A339">
                              <a:alpha val="100000"/>
                            </a:srgbClr>
                          </a:solidFill>
                          <a:latin typeface="微软雅黑" panose="020B0503020204020204" charset="-122"/>
                          <a:ea typeface="微软雅黑" panose="020B0503020204020204" charset="-122"/>
                          <a:cs typeface="微软雅黑" panose="020B0503020204020204" charset="-122"/>
                        </a:rPr>
                        <a:t>有机材料</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耐候性和耐磨性差</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0559">
                <a:tc>
                  <a:txBody>
                    <a:bodyPr/>
                    <a:lstStyle/>
                    <a:p>
                      <a:pPr algn="l" rtl="0" eaLnBrk="0">
                        <a:lnSpc>
                          <a:spcPct val="155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106045" algn="l" rtl="0" eaLnBrk="0">
                        <a:lnSpc>
                          <a:spcPct val="87000"/>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用户成本</a:t>
                      </a:r>
                      <a:endParaRPr sz="15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37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310515" algn="l" rtl="0" eaLnBrk="0">
                        <a:lnSpc>
                          <a:spcPts val="1855"/>
                        </a:lnSpc>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进口价格1/2</a:t>
                      </a:r>
                      <a:r>
                        <a:rPr sz="1400" b="1" kern="0" spc="-1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，中</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1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86106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1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72898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3000"/>
                        </a:lnSpc>
                      </a:pPr>
                      <a:endParaRPr sz="1000" dirty="0">
                        <a:latin typeface="Arial" panose="020B0604020202020204"/>
                        <a:ea typeface="Arial" panose="020B0604020202020204"/>
                        <a:cs typeface="Arial" panose="020B0604020202020204"/>
                      </a:endParaRPr>
                    </a:p>
                    <a:p>
                      <a:pPr marL="757555" algn="l" rtl="0" eaLnBrk="0">
                        <a:lnSpc>
                          <a:spcPct val="86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中</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3000"/>
                        </a:lnSpc>
                      </a:pPr>
                      <a:endParaRPr sz="1000" dirty="0">
                        <a:latin typeface="Arial" panose="020B0604020202020204"/>
                        <a:ea typeface="Arial" panose="020B0604020202020204"/>
                        <a:cs typeface="Arial" panose="020B0604020202020204"/>
                      </a:endParaRPr>
                    </a:p>
                    <a:p>
                      <a:pPr marL="772795" algn="l" rtl="0" eaLnBrk="0">
                        <a:lnSpc>
                          <a:spcPct val="86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中</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1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741045"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378" name="picture 378"/>
          <p:cNvPicPr>
            <a:picLocks noChangeAspect="1"/>
          </p:cNvPicPr>
          <p:nvPr/>
        </p:nvPicPr>
        <p:blipFill>
          <a:blip r:embed="rId1"/>
          <a:stretch>
            <a:fillRect/>
          </a:stretch>
        </p:blipFill>
        <p:spPr>
          <a:xfrm rot="21600000">
            <a:off x="10836033" y="3145663"/>
            <a:ext cx="114186" cy="238366"/>
          </a:xfrm>
          <a:prstGeom prst="rect">
            <a:avLst/>
          </a:prstGeom>
        </p:spPr>
      </p:pic>
      <p:pic>
        <p:nvPicPr>
          <p:cNvPr id="380" name="picture 380"/>
          <p:cNvPicPr>
            <a:picLocks noChangeAspect="1"/>
          </p:cNvPicPr>
          <p:nvPr/>
        </p:nvPicPr>
        <p:blipFill>
          <a:blip r:embed="rId2"/>
          <a:stretch>
            <a:fillRect/>
          </a:stretch>
        </p:blipFill>
        <p:spPr>
          <a:xfrm rot="21600000">
            <a:off x="9238196" y="3137217"/>
            <a:ext cx="114197" cy="238353"/>
          </a:xfrm>
          <a:prstGeom prst="rect">
            <a:avLst/>
          </a:prstGeom>
        </p:spPr>
      </p:pic>
      <p:pic>
        <p:nvPicPr>
          <p:cNvPr id="382" name="picture 382"/>
          <p:cNvPicPr>
            <a:picLocks noChangeAspect="1"/>
          </p:cNvPicPr>
          <p:nvPr/>
        </p:nvPicPr>
        <p:blipFill>
          <a:blip r:embed="rId3"/>
          <a:stretch>
            <a:fillRect/>
          </a:stretch>
        </p:blipFill>
        <p:spPr>
          <a:xfrm rot="21600000">
            <a:off x="7535126" y="3137217"/>
            <a:ext cx="114197" cy="238353"/>
          </a:xfrm>
          <a:prstGeom prst="rect">
            <a:avLst/>
          </a:prstGeom>
        </p:spPr>
      </p:pic>
      <p:pic>
        <p:nvPicPr>
          <p:cNvPr id="384" name="picture 384"/>
          <p:cNvPicPr>
            <a:picLocks noChangeAspect="1"/>
          </p:cNvPicPr>
          <p:nvPr/>
        </p:nvPicPr>
        <p:blipFill>
          <a:blip r:embed="rId4"/>
          <a:stretch>
            <a:fillRect/>
          </a:stretch>
        </p:blipFill>
        <p:spPr>
          <a:xfrm rot="21600000">
            <a:off x="5932855" y="3137217"/>
            <a:ext cx="114186" cy="238366"/>
          </a:xfrm>
          <a:prstGeom prst="rect">
            <a:avLst/>
          </a:prstGeom>
        </p:spPr>
      </p:pic>
      <p:pic>
        <p:nvPicPr>
          <p:cNvPr id="386" name="picture 386"/>
          <p:cNvPicPr>
            <a:picLocks noChangeAspect="1"/>
          </p:cNvPicPr>
          <p:nvPr/>
        </p:nvPicPr>
        <p:blipFill>
          <a:blip r:embed="rId5"/>
          <a:stretch>
            <a:fillRect/>
          </a:stretch>
        </p:blipFill>
        <p:spPr>
          <a:xfrm rot="21600000">
            <a:off x="4280179" y="3137217"/>
            <a:ext cx="114185" cy="238353"/>
          </a:xfrm>
          <a:prstGeom prst="rect">
            <a:avLst/>
          </a:prstGeom>
        </p:spPr>
      </p:pic>
      <p:pic>
        <p:nvPicPr>
          <p:cNvPr id="388" name="picture 388"/>
          <p:cNvPicPr>
            <a:picLocks noChangeAspect="1"/>
          </p:cNvPicPr>
          <p:nvPr/>
        </p:nvPicPr>
        <p:blipFill>
          <a:blip r:embed="rId6"/>
          <a:stretch>
            <a:fillRect/>
          </a:stretch>
        </p:blipFill>
        <p:spPr>
          <a:xfrm rot="21600000">
            <a:off x="2269718" y="3137217"/>
            <a:ext cx="114198" cy="238366"/>
          </a:xfrm>
          <a:prstGeom prst="rect">
            <a:avLst/>
          </a:prstGeom>
        </p:spPr>
      </p:pic>
      <p:sp>
        <p:nvSpPr>
          <p:cNvPr id="390" name="textbox 390"/>
          <p:cNvSpPr/>
          <p:nvPr/>
        </p:nvSpPr>
        <p:spPr>
          <a:xfrm>
            <a:off x="951687" y="217030"/>
            <a:ext cx="11383009" cy="112966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390"/>
              </a:lnSpc>
            </a:pPr>
            <a:r>
              <a:rPr sz="2300" b="1" kern="0" spc="70" dirty="0">
                <a:solidFill>
                  <a:srgbClr val="FFFFFF">
                    <a:alpha val="100000"/>
                  </a:srgbClr>
                </a:solidFill>
                <a:latin typeface="Arial" panose="020B0604020202020204"/>
                <a:ea typeface="Arial" panose="020B0604020202020204"/>
                <a:cs typeface="Arial" panose="020B0604020202020204"/>
              </a:rPr>
              <a:t>2.</a:t>
            </a:r>
            <a:r>
              <a:rPr lang="en-US" sz="2300" b="1" kern="0" spc="70" dirty="0">
                <a:solidFill>
                  <a:srgbClr val="FFFFFF">
                    <a:alpha val="100000"/>
                  </a:srgbClr>
                </a:solidFill>
                <a:latin typeface="Arial" panose="020B0604020202020204"/>
                <a:ea typeface="Arial" panose="020B0604020202020204"/>
                <a:cs typeface="Arial" panose="020B0604020202020204"/>
              </a:rPr>
              <a:t>6</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与国内外竞争对手涂层对比（光伏电站使用）</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endParaRPr sz="2100" baseline="-8000" dirty="0">
              <a:latin typeface="微软雅黑" panose="020B0503020204020204" charset="-122"/>
              <a:ea typeface="微软雅黑" panose="020B0503020204020204" charset="-122"/>
              <a:cs typeface="微软雅黑" panose="020B0503020204020204" charset="-122"/>
            </a:endParaRPr>
          </a:p>
          <a:p>
            <a:pPr algn="l" rtl="0" eaLnBrk="0">
              <a:lnSpc>
                <a:spcPct val="120000"/>
              </a:lnSpc>
            </a:pPr>
            <a:endParaRPr sz="1000" dirty="0">
              <a:latin typeface="Arial" panose="020B0604020202020204"/>
              <a:ea typeface="Arial" panose="020B0604020202020204"/>
              <a:cs typeface="Arial" panose="020B0604020202020204"/>
            </a:endParaRPr>
          </a:p>
          <a:p>
            <a:pPr algn="l" rtl="0" eaLnBrk="0">
              <a:lnSpc>
                <a:spcPct val="116000"/>
              </a:lnSpc>
            </a:pPr>
            <a:endParaRPr sz="500" dirty="0">
              <a:latin typeface="Arial" panose="020B0604020202020204"/>
              <a:ea typeface="Arial" panose="020B0604020202020204"/>
              <a:cs typeface="Arial" panose="020B0604020202020204"/>
            </a:endParaRPr>
          </a:p>
          <a:p>
            <a:pPr marL="2409190" algn="l" rtl="0" eaLnBrk="0">
              <a:lnSpc>
                <a:spcPts val="3165"/>
              </a:lnSpc>
            </a:pPr>
            <a:r>
              <a:rPr sz="23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与国内外竞争对手涂层对比（光伏电站使用）</a:t>
            </a:r>
            <a:endParaRPr sz="2300" dirty="0">
              <a:latin typeface="微软雅黑" panose="020B0503020204020204" charset="-122"/>
              <a:ea typeface="微软雅黑" panose="020B0503020204020204" charset="-122"/>
              <a:cs typeface="微软雅黑" panose="020B0503020204020204" charset="-122"/>
            </a:endParaRPr>
          </a:p>
        </p:txBody>
      </p:sp>
      <p:sp>
        <p:nvSpPr>
          <p:cNvPr id="12" name="textbox 70"/>
          <p:cNvSpPr/>
          <p:nvPr/>
        </p:nvSpPr>
        <p:spPr>
          <a:xfrm>
            <a:off x="10962840" y="599753"/>
            <a:ext cx="1498600" cy="210184"/>
          </a:xfrm>
          <a:prstGeom prst="rect">
            <a:avLst/>
          </a:prstGeom>
          <a:noFill/>
          <a:ln w="0" cap="flat">
            <a:noFill/>
            <a:prstDash val="solid"/>
            <a:miter lim="0"/>
          </a:ln>
        </p:spPr>
        <p:txBody>
          <a:bodyPr vert="horz" wrap="square" lIns="0" tIns="0" rIns="0" bIns="0"/>
          <a:lstStyle/>
          <a:p>
            <a:pPr algn="l" rtl="0" eaLnBrk="0">
              <a:lnSpc>
                <a:spcPct val="90000"/>
              </a:lnSpc>
            </a:pP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
        <p:nvSpPr>
          <p:cNvPr id="13" name="textbox 70"/>
          <p:cNvSpPr/>
          <p:nvPr/>
        </p:nvSpPr>
        <p:spPr>
          <a:xfrm>
            <a:off x="10401300" y="217170"/>
            <a:ext cx="1938020" cy="481330"/>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 name="rect 392"/>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grpSp>
        <p:nvGrpSpPr>
          <p:cNvPr id="12" name="group 12"/>
          <p:cNvGrpSpPr/>
          <p:nvPr/>
        </p:nvGrpSpPr>
        <p:grpSpPr>
          <a:xfrm rot="21600000">
            <a:off x="771144" y="1527047"/>
            <a:ext cx="11748515" cy="5341620"/>
            <a:chOff x="0" y="0"/>
            <a:chExt cx="11748515" cy="5341620"/>
          </a:xfrm>
        </p:grpSpPr>
        <p:sp>
          <p:nvSpPr>
            <p:cNvPr id="396" name="path 396"/>
            <p:cNvSpPr/>
            <p:nvPr/>
          </p:nvSpPr>
          <p:spPr>
            <a:xfrm>
              <a:off x="0" y="0"/>
              <a:ext cx="8414004" cy="5341620"/>
            </a:xfrm>
            <a:custGeom>
              <a:avLst/>
              <a:gdLst/>
              <a:ahLst/>
              <a:cxnLst/>
              <a:rect l="0" t="0" r="0" b="0"/>
              <a:pathLst>
                <a:path w="13250" h="8412">
                  <a:moveTo>
                    <a:pt x="0" y="0"/>
                  </a:moveTo>
                  <a:lnTo>
                    <a:pt x="4768" y="0"/>
                  </a:lnTo>
                  <a:lnTo>
                    <a:pt x="4768" y="861"/>
                  </a:lnTo>
                  <a:lnTo>
                    <a:pt x="0" y="861"/>
                  </a:lnTo>
                  <a:lnTo>
                    <a:pt x="0" y="0"/>
                  </a:lnTo>
                  <a:close/>
                </a:path>
                <a:path w="13250" h="8412">
                  <a:moveTo>
                    <a:pt x="4768" y="0"/>
                  </a:moveTo>
                  <a:lnTo>
                    <a:pt x="8856" y="0"/>
                  </a:lnTo>
                  <a:lnTo>
                    <a:pt x="8856" y="861"/>
                  </a:lnTo>
                  <a:lnTo>
                    <a:pt x="4768" y="861"/>
                  </a:lnTo>
                  <a:lnTo>
                    <a:pt x="4768" y="0"/>
                  </a:lnTo>
                  <a:close/>
                </a:path>
                <a:path w="13250" h="8412">
                  <a:moveTo>
                    <a:pt x="8855" y="0"/>
                  </a:moveTo>
                  <a:lnTo>
                    <a:pt x="13250" y="0"/>
                  </a:lnTo>
                  <a:lnTo>
                    <a:pt x="13250" y="861"/>
                  </a:lnTo>
                  <a:lnTo>
                    <a:pt x="8855" y="861"/>
                  </a:lnTo>
                  <a:lnTo>
                    <a:pt x="8855" y="0"/>
                  </a:lnTo>
                  <a:close/>
                </a:path>
                <a:path w="13250" h="8412">
                  <a:moveTo>
                    <a:pt x="0" y="1488"/>
                  </a:moveTo>
                  <a:lnTo>
                    <a:pt x="4768" y="1488"/>
                  </a:lnTo>
                  <a:lnTo>
                    <a:pt x="4768" y="2632"/>
                  </a:lnTo>
                  <a:lnTo>
                    <a:pt x="0" y="2632"/>
                  </a:lnTo>
                  <a:lnTo>
                    <a:pt x="0" y="1488"/>
                  </a:lnTo>
                  <a:close/>
                </a:path>
                <a:path w="13250" h="8412">
                  <a:moveTo>
                    <a:pt x="4768" y="1488"/>
                  </a:moveTo>
                  <a:lnTo>
                    <a:pt x="8856" y="1488"/>
                  </a:lnTo>
                  <a:lnTo>
                    <a:pt x="8856" y="2632"/>
                  </a:lnTo>
                  <a:lnTo>
                    <a:pt x="4768" y="2632"/>
                  </a:lnTo>
                  <a:lnTo>
                    <a:pt x="4768" y="1488"/>
                  </a:lnTo>
                  <a:close/>
                </a:path>
                <a:path w="13250" h="8412">
                  <a:moveTo>
                    <a:pt x="8855" y="1488"/>
                  </a:moveTo>
                  <a:lnTo>
                    <a:pt x="13250" y="1488"/>
                  </a:lnTo>
                  <a:lnTo>
                    <a:pt x="13250" y="2632"/>
                  </a:lnTo>
                  <a:lnTo>
                    <a:pt x="8855" y="2632"/>
                  </a:lnTo>
                  <a:lnTo>
                    <a:pt x="8855" y="1488"/>
                  </a:lnTo>
                  <a:close/>
                </a:path>
                <a:path w="13250" h="8412">
                  <a:moveTo>
                    <a:pt x="0" y="2632"/>
                  </a:moveTo>
                  <a:lnTo>
                    <a:pt x="4768" y="2632"/>
                  </a:lnTo>
                  <a:lnTo>
                    <a:pt x="4768" y="3525"/>
                  </a:lnTo>
                  <a:lnTo>
                    <a:pt x="0" y="3525"/>
                  </a:lnTo>
                  <a:lnTo>
                    <a:pt x="0" y="2632"/>
                  </a:lnTo>
                  <a:close/>
                </a:path>
                <a:path w="13250" h="8412">
                  <a:moveTo>
                    <a:pt x="4768" y="2632"/>
                  </a:moveTo>
                  <a:lnTo>
                    <a:pt x="8856" y="2632"/>
                  </a:lnTo>
                  <a:lnTo>
                    <a:pt x="8856" y="3525"/>
                  </a:lnTo>
                  <a:lnTo>
                    <a:pt x="4768" y="3525"/>
                  </a:lnTo>
                  <a:lnTo>
                    <a:pt x="4768" y="2632"/>
                  </a:lnTo>
                  <a:close/>
                </a:path>
                <a:path w="13250" h="8412">
                  <a:moveTo>
                    <a:pt x="8855" y="2632"/>
                  </a:moveTo>
                  <a:lnTo>
                    <a:pt x="13250" y="2632"/>
                  </a:lnTo>
                  <a:lnTo>
                    <a:pt x="13250" y="3525"/>
                  </a:lnTo>
                  <a:lnTo>
                    <a:pt x="8855" y="3525"/>
                  </a:lnTo>
                  <a:lnTo>
                    <a:pt x="8855" y="2632"/>
                  </a:lnTo>
                  <a:close/>
                </a:path>
                <a:path w="13250" h="8412">
                  <a:moveTo>
                    <a:pt x="0" y="3525"/>
                  </a:moveTo>
                  <a:lnTo>
                    <a:pt x="4768" y="3525"/>
                  </a:lnTo>
                  <a:lnTo>
                    <a:pt x="4768" y="4576"/>
                  </a:lnTo>
                  <a:lnTo>
                    <a:pt x="0" y="4576"/>
                  </a:lnTo>
                  <a:lnTo>
                    <a:pt x="0" y="3525"/>
                  </a:lnTo>
                  <a:close/>
                </a:path>
                <a:path w="13250" h="8412">
                  <a:moveTo>
                    <a:pt x="4768" y="3525"/>
                  </a:moveTo>
                  <a:lnTo>
                    <a:pt x="8856" y="3525"/>
                  </a:lnTo>
                  <a:lnTo>
                    <a:pt x="8856" y="4576"/>
                  </a:lnTo>
                  <a:lnTo>
                    <a:pt x="4768" y="4576"/>
                  </a:lnTo>
                  <a:lnTo>
                    <a:pt x="4768" y="3525"/>
                  </a:lnTo>
                  <a:close/>
                </a:path>
                <a:path w="13250" h="8412">
                  <a:moveTo>
                    <a:pt x="8855" y="3525"/>
                  </a:moveTo>
                  <a:lnTo>
                    <a:pt x="13250" y="3525"/>
                  </a:lnTo>
                  <a:lnTo>
                    <a:pt x="13250" y="4576"/>
                  </a:lnTo>
                  <a:lnTo>
                    <a:pt x="8855" y="4576"/>
                  </a:lnTo>
                  <a:lnTo>
                    <a:pt x="8855" y="3525"/>
                  </a:lnTo>
                  <a:close/>
                </a:path>
                <a:path w="13250" h="8412">
                  <a:moveTo>
                    <a:pt x="0" y="4576"/>
                  </a:moveTo>
                  <a:lnTo>
                    <a:pt x="4768" y="4576"/>
                  </a:lnTo>
                  <a:lnTo>
                    <a:pt x="4768" y="5702"/>
                  </a:lnTo>
                  <a:lnTo>
                    <a:pt x="0" y="5702"/>
                  </a:lnTo>
                  <a:lnTo>
                    <a:pt x="0" y="4576"/>
                  </a:lnTo>
                  <a:close/>
                </a:path>
                <a:path w="13250" h="8412">
                  <a:moveTo>
                    <a:pt x="4768" y="4576"/>
                  </a:moveTo>
                  <a:lnTo>
                    <a:pt x="8856" y="4576"/>
                  </a:lnTo>
                  <a:lnTo>
                    <a:pt x="8856" y="5702"/>
                  </a:lnTo>
                  <a:lnTo>
                    <a:pt x="4768" y="5702"/>
                  </a:lnTo>
                  <a:lnTo>
                    <a:pt x="4768" y="4576"/>
                  </a:lnTo>
                  <a:close/>
                </a:path>
                <a:path w="13250" h="8412">
                  <a:moveTo>
                    <a:pt x="8855" y="4576"/>
                  </a:moveTo>
                  <a:lnTo>
                    <a:pt x="13250" y="4576"/>
                  </a:lnTo>
                  <a:lnTo>
                    <a:pt x="13250" y="5702"/>
                  </a:lnTo>
                  <a:lnTo>
                    <a:pt x="8855" y="5702"/>
                  </a:lnTo>
                  <a:lnTo>
                    <a:pt x="8855" y="4576"/>
                  </a:lnTo>
                  <a:close/>
                </a:path>
                <a:path w="13250" h="8412">
                  <a:moveTo>
                    <a:pt x="0" y="5702"/>
                  </a:moveTo>
                  <a:lnTo>
                    <a:pt x="4768" y="5702"/>
                  </a:lnTo>
                  <a:lnTo>
                    <a:pt x="4768" y="6640"/>
                  </a:lnTo>
                  <a:lnTo>
                    <a:pt x="0" y="6640"/>
                  </a:lnTo>
                  <a:lnTo>
                    <a:pt x="0" y="5702"/>
                  </a:lnTo>
                  <a:close/>
                </a:path>
                <a:path w="13250" h="8412">
                  <a:moveTo>
                    <a:pt x="4768" y="5702"/>
                  </a:moveTo>
                  <a:lnTo>
                    <a:pt x="8856" y="5702"/>
                  </a:lnTo>
                  <a:lnTo>
                    <a:pt x="8856" y="6640"/>
                  </a:lnTo>
                  <a:lnTo>
                    <a:pt x="4768" y="6640"/>
                  </a:lnTo>
                  <a:lnTo>
                    <a:pt x="4768" y="5702"/>
                  </a:lnTo>
                  <a:close/>
                </a:path>
                <a:path w="13250" h="8412">
                  <a:moveTo>
                    <a:pt x="8855" y="5702"/>
                  </a:moveTo>
                  <a:lnTo>
                    <a:pt x="13250" y="5702"/>
                  </a:lnTo>
                  <a:lnTo>
                    <a:pt x="13250" y="6640"/>
                  </a:lnTo>
                  <a:lnTo>
                    <a:pt x="8855" y="6640"/>
                  </a:lnTo>
                  <a:lnTo>
                    <a:pt x="8855" y="5702"/>
                  </a:lnTo>
                  <a:close/>
                </a:path>
                <a:path w="13250" h="8412">
                  <a:moveTo>
                    <a:pt x="0" y="6640"/>
                  </a:moveTo>
                  <a:lnTo>
                    <a:pt x="4768" y="6640"/>
                  </a:lnTo>
                  <a:lnTo>
                    <a:pt x="4768" y="7526"/>
                  </a:lnTo>
                  <a:lnTo>
                    <a:pt x="0" y="7526"/>
                  </a:lnTo>
                  <a:lnTo>
                    <a:pt x="0" y="6640"/>
                  </a:lnTo>
                  <a:close/>
                </a:path>
                <a:path w="13250" h="8412">
                  <a:moveTo>
                    <a:pt x="4768" y="6640"/>
                  </a:moveTo>
                  <a:lnTo>
                    <a:pt x="8856" y="6640"/>
                  </a:lnTo>
                  <a:lnTo>
                    <a:pt x="8856" y="7526"/>
                  </a:lnTo>
                  <a:lnTo>
                    <a:pt x="4768" y="7526"/>
                  </a:lnTo>
                  <a:lnTo>
                    <a:pt x="4768" y="6640"/>
                  </a:lnTo>
                  <a:close/>
                </a:path>
                <a:path w="13250" h="8412">
                  <a:moveTo>
                    <a:pt x="8855" y="6640"/>
                  </a:moveTo>
                  <a:lnTo>
                    <a:pt x="13250" y="6640"/>
                  </a:lnTo>
                  <a:lnTo>
                    <a:pt x="13250" y="7526"/>
                  </a:lnTo>
                  <a:lnTo>
                    <a:pt x="8855" y="7526"/>
                  </a:lnTo>
                  <a:lnTo>
                    <a:pt x="8855" y="6640"/>
                  </a:lnTo>
                  <a:close/>
                </a:path>
                <a:path w="13250" h="8412">
                  <a:moveTo>
                    <a:pt x="0" y="7526"/>
                  </a:moveTo>
                  <a:lnTo>
                    <a:pt x="4768" y="7526"/>
                  </a:lnTo>
                  <a:lnTo>
                    <a:pt x="4768" y="8412"/>
                  </a:lnTo>
                  <a:lnTo>
                    <a:pt x="0" y="8412"/>
                  </a:lnTo>
                  <a:lnTo>
                    <a:pt x="0" y="7526"/>
                  </a:lnTo>
                  <a:close/>
                </a:path>
                <a:path w="13250" h="8412">
                  <a:moveTo>
                    <a:pt x="4768" y="7526"/>
                  </a:moveTo>
                  <a:lnTo>
                    <a:pt x="8856" y="7526"/>
                  </a:lnTo>
                  <a:lnTo>
                    <a:pt x="8856" y="8412"/>
                  </a:lnTo>
                  <a:lnTo>
                    <a:pt x="4768" y="8412"/>
                  </a:lnTo>
                  <a:lnTo>
                    <a:pt x="4768" y="7526"/>
                  </a:lnTo>
                  <a:close/>
                </a:path>
                <a:path w="13250" h="8412">
                  <a:moveTo>
                    <a:pt x="8855" y="7526"/>
                  </a:moveTo>
                  <a:lnTo>
                    <a:pt x="13250" y="7526"/>
                  </a:lnTo>
                  <a:lnTo>
                    <a:pt x="13250" y="8412"/>
                  </a:lnTo>
                  <a:lnTo>
                    <a:pt x="8855" y="8412"/>
                  </a:lnTo>
                  <a:lnTo>
                    <a:pt x="8855" y="7526"/>
                  </a:lnTo>
                  <a:close/>
                </a:path>
              </a:pathLst>
            </a:custGeom>
            <a:solidFill>
              <a:srgbClr val="00B0F0">
                <a:alpha val="100000"/>
              </a:srgbClr>
            </a:solidFill>
            <a:ln w="0" cap="flat">
              <a:noFill/>
              <a:prstDash val="solid"/>
              <a:miter lim="0"/>
            </a:ln>
          </p:spPr>
          <p:txBody>
            <a:bodyPr rtlCol="0"/>
            <a:lstStyle/>
            <a:p>
              <a:pPr algn="ctr"/>
              <a:endParaRPr lang="zh-CN" altLang="en-US"/>
            </a:p>
          </p:txBody>
        </p:sp>
        <p:sp>
          <p:nvSpPr>
            <p:cNvPr id="398" name="path 398"/>
            <p:cNvSpPr/>
            <p:nvPr/>
          </p:nvSpPr>
          <p:spPr>
            <a:xfrm>
              <a:off x="8414004" y="0"/>
              <a:ext cx="3334511" cy="5341620"/>
            </a:xfrm>
            <a:custGeom>
              <a:avLst/>
              <a:gdLst/>
              <a:ahLst/>
              <a:cxnLst/>
              <a:rect l="0" t="0" r="0" b="0"/>
              <a:pathLst>
                <a:path w="5251" h="8412">
                  <a:moveTo>
                    <a:pt x="0" y="0"/>
                  </a:moveTo>
                  <a:lnTo>
                    <a:pt x="5251" y="0"/>
                  </a:lnTo>
                  <a:lnTo>
                    <a:pt x="5251" y="861"/>
                  </a:lnTo>
                  <a:lnTo>
                    <a:pt x="0" y="861"/>
                  </a:lnTo>
                  <a:lnTo>
                    <a:pt x="0" y="0"/>
                  </a:lnTo>
                  <a:close/>
                </a:path>
                <a:path w="5251" h="8412">
                  <a:moveTo>
                    <a:pt x="0" y="861"/>
                  </a:moveTo>
                  <a:lnTo>
                    <a:pt x="5251" y="861"/>
                  </a:lnTo>
                  <a:lnTo>
                    <a:pt x="5251" y="1488"/>
                  </a:lnTo>
                  <a:lnTo>
                    <a:pt x="0" y="1488"/>
                  </a:lnTo>
                  <a:lnTo>
                    <a:pt x="0" y="861"/>
                  </a:lnTo>
                  <a:close/>
                </a:path>
                <a:path w="5251" h="8412">
                  <a:moveTo>
                    <a:pt x="0" y="1488"/>
                  </a:moveTo>
                  <a:lnTo>
                    <a:pt x="5251" y="1488"/>
                  </a:lnTo>
                  <a:lnTo>
                    <a:pt x="5251" y="2632"/>
                  </a:lnTo>
                  <a:lnTo>
                    <a:pt x="0" y="2632"/>
                  </a:lnTo>
                  <a:lnTo>
                    <a:pt x="0" y="1488"/>
                  </a:lnTo>
                  <a:close/>
                </a:path>
                <a:path w="5251" h="8412">
                  <a:moveTo>
                    <a:pt x="0" y="2632"/>
                  </a:moveTo>
                  <a:lnTo>
                    <a:pt x="5251" y="2632"/>
                  </a:lnTo>
                  <a:lnTo>
                    <a:pt x="5251" y="3525"/>
                  </a:lnTo>
                  <a:lnTo>
                    <a:pt x="0" y="3525"/>
                  </a:lnTo>
                  <a:lnTo>
                    <a:pt x="0" y="2632"/>
                  </a:lnTo>
                  <a:close/>
                </a:path>
                <a:path w="5251" h="8412">
                  <a:moveTo>
                    <a:pt x="0" y="3525"/>
                  </a:moveTo>
                  <a:lnTo>
                    <a:pt x="5251" y="3525"/>
                  </a:lnTo>
                  <a:lnTo>
                    <a:pt x="5251" y="4576"/>
                  </a:lnTo>
                  <a:lnTo>
                    <a:pt x="0" y="4576"/>
                  </a:lnTo>
                  <a:lnTo>
                    <a:pt x="0" y="3525"/>
                  </a:lnTo>
                  <a:close/>
                </a:path>
                <a:path w="5251" h="8412">
                  <a:moveTo>
                    <a:pt x="0" y="4576"/>
                  </a:moveTo>
                  <a:lnTo>
                    <a:pt x="5251" y="4576"/>
                  </a:lnTo>
                  <a:lnTo>
                    <a:pt x="5251" y="5702"/>
                  </a:lnTo>
                  <a:lnTo>
                    <a:pt x="0" y="5702"/>
                  </a:lnTo>
                  <a:lnTo>
                    <a:pt x="0" y="4576"/>
                  </a:lnTo>
                  <a:close/>
                </a:path>
                <a:path w="5251" h="8412">
                  <a:moveTo>
                    <a:pt x="0" y="5702"/>
                  </a:moveTo>
                  <a:lnTo>
                    <a:pt x="5251" y="5702"/>
                  </a:lnTo>
                  <a:lnTo>
                    <a:pt x="5251" y="6640"/>
                  </a:lnTo>
                  <a:lnTo>
                    <a:pt x="0" y="6640"/>
                  </a:lnTo>
                  <a:lnTo>
                    <a:pt x="0" y="5702"/>
                  </a:lnTo>
                  <a:close/>
                </a:path>
                <a:path w="5251" h="8412">
                  <a:moveTo>
                    <a:pt x="0" y="6640"/>
                  </a:moveTo>
                  <a:lnTo>
                    <a:pt x="5251" y="6640"/>
                  </a:lnTo>
                  <a:lnTo>
                    <a:pt x="5251" y="7526"/>
                  </a:lnTo>
                  <a:lnTo>
                    <a:pt x="0" y="7526"/>
                  </a:lnTo>
                  <a:lnTo>
                    <a:pt x="0" y="6640"/>
                  </a:lnTo>
                  <a:close/>
                </a:path>
                <a:path w="5251" h="8412">
                  <a:moveTo>
                    <a:pt x="0" y="7526"/>
                  </a:moveTo>
                  <a:lnTo>
                    <a:pt x="5251" y="7526"/>
                  </a:lnTo>
                  <a:lnTo>
                    <a:pt x="5251" y="8412"/>
                  </a:lnTo>
                  <a:lnTo>
                    <a:pt x="0" y="8412"/>
                  </a:lnTo>
                  <a:lnTo>
                    <a:pt x="0" y="7526"/>
                  </a:lnTo>
                  <a:close/>
                </a:path>
              </a:pathLst>
            </a:custGeom>
            <a:solidFill>
              <a:srgbClr val="BFBFBF">
                <a:alpha val="100000"/>
              </a:srgbClr>
            </a:solidFill>
            <a:ln w="0" cap="flat">
              <a:noFill/>
              <a:prstDash val="solid"/>
              <a:miter lim="0"/>
            </a:ln>
          </p:spPr>
          <p:txBody>
            <a:bodyPr rtlCol="0"/>
            <a:lstStyle/>
            <a:p>
              <a:pPr algn="ctr"/>
              <a:endParaRPr lang="zh-CN" altLang="en-US"/>
            </a:p>
          </p:txBody>
        </p:sp>
      </p:grpSp>
      <p:graphicFrame>
        <p:nvGraphicFramePr>
          <p:cNvPr id="400" name="table 400"/>
          <p:cNvGraphicFramePr>
            <a:graphicFrameLocks noGrp="1"/>
          </p:cNvGraphicFramePr>
          <p:nvPr/>
        </p:nvGraphicFramePr>
        <p:xfrm>
          <a:off x="764692" y="1521294"/>
          <a:ext cx="11761469" cy="5354320"/>
        </p:xfrm>
        <a:graphic>
          <a:graphicData uri="http://schemas.openxmlformats.org/drawingml/2006/table">
            <a:tbl>
              <a:tblPr/>
              <a:tblGrid>
                <a:gridCol w="3035300"/>
                <a:gridCol w="2593975"/>
                <a:gridCol w="2791460"/>
                <a:gridCol w="3340734"/>
              </a:tblGrid>
              <a:tr h="553084">
                <a:tc>
                  <a:txBody>
                    <a:bodyPr/>
                    <a:lstStyle/>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1016000" algn="l" rtl="0" eaLnBrk="0">
                        <a:lnSpc>
                          <a:spcPct val="87000"/>
                        </a:lnSpc>
                      </a:pPr>
                      <a:r>
                        <a:rPr sz="20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对比项目</a:t>
                      </a:r>
                      <a:endParaRPr sz="2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539750" algn="l" rtl="0" eaLnBrk="0">
                        <a:lnSpc>
                          <a:spcPct val="87000"/>
                        </a:lnSpc>
                      </a:pPr>
                      <a:r>
                        <a:rPr sz="20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普通钢化玻璃</a:t>
                      </a:r>
                      <a:endParaRPr sz="2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1000" dirty="0">
                        <a:latin typeface="Arial" panose="020B0604020202020204"/>
                        <a:ea typeface="Arial" panose="020B0604020202020204"/>
                        <a:cs typeface="Arial" panose="020B0604020202020204"/>
                      </a:endParaRPr>
                    </a:p>
                    <a:p>
                      <a:pPr marL="636270" algn="l" rtl="0" eaLnBrk="0">
                        <a:lnSpc>
                          <a:spcPct val="87000"/>
                        </a:lnSpc>
                        <a:spcBef>
                          <a:spcPts val="5"/>
                        </a:spcBef>
                      </a:pPr>
                      <a:r>
                        <a:rPr sz="20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传统镀膜玻璃</a:t>
                      </a:r>
                      <a:endParaRPr sz="2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652780" algn="l" rtl="0" eaLnBrk="0">
                        <a:lnSpc>
                          <a:spcPct val="87000"/>
                        </a:lnSpc>
                      </a:pPr>
                      <a:r>
                        <a:rPr lang="zh-CN" sz="20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弘慧新材料</a:t>
                      </a:r>
                      <a:r>
                        <a:rPr sz="20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镀膜玻璃</a:t>
                      </a:r>
                      <a:endParaRPr sz="2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09">
                <a:tc>
                  <a:txBody>
                    <a:bodyPr/>
                    <a:lstStyle/>
                    <a:p>
                      <a:pPr algn="l" rtl="0" eaLnBrk="0">
                        <a:lnSpc>
                          <a:spcPct val="106000"/>
                        </a:lnSpc>
                      </a:pPr>
                      <a:endParaRPr sz="700" dirty="0">
                        <a:latin typeface="Arial" panose="020B0604020202020204"/>
                        <a:ea typeface="Arial" panose="020B0604020202020204"/>
                        <a:cs typeface="Arial" panose="020B0604020202020204"/>
                      </a:endParaRPr>
                    </a:p>
                    <a:p>
                      <a:pPr marL="1078230"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光伏透射比</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rtl="0" eaLnBrk="0">
                        <a:lnSpc>
                          <a:spcPct val="100000"/>
                        </a:lnSpc>
                      </a:pPr>
                      <a:endParaRPr sz="500" dirty="0">
                        <a:latin typeface="Arial" panose="020B0604020202020204"/>
                        <a:ea typeface="Arial" panose="020B0604020202020204"/>
                        <a:cs typeface="Arial" panose="020B0604020202020204"/>
                      </a:endParaRPr>
                    </a:p>
                    <a:p>
                      <a:pPr marL="979805" algn="l" rtl="0" eaLnBrk="0">
                        <a:lnSpc>
                          <a:spcPts val="1855"/>
                        </a:lnSpc>
                        <a:spcBef>
                          <a:spcPts val="5"/>
                        </a:spcBef>
                      </a:pPr>
                      <a:r>
                        <a:rPr sz="1400" b="1" kern="0" spc="-10" dirty="0">
                          <a:solidFill>
                            <a:srgbClr val="FFFFFF">
                              <a:alpha val="100000"/>
                            </a:srgbClr>
                          </a:solidFill>
                          <a:latin typeface="Arial" panose="020B0604020202020204"/>
                          <a:ea typeface="Arial" panose="020B0604020202020204"/>
                          <a:cs typeface="Arial" panose="020B0604020202020204"/>
                        </a:rPr>
                        <a:t>≥</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91.5%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rtl="0" eaLnBrk="0">
                        <a:lnSpc>
                          <a:spcPct val="100000"/>
                        </a:lnSpc>
                      </a:pPr>
                      <a:endParaRPr sz="500" dirty="0">
                        <a:latin typeface="Arial" panose="020B0604020202020204"/>
                        <a:ea typeface="Arial" panose="020B0604020202020204"/>
                        <a:cs typeface="Arial" panose="020B0604020202020204"/>
                      </a:endParaRPr>
                    </a:p>
                    <a:p>
                      <a:pPr marL="1078865" algn="l" rtl="0" eaLnBrk="0">
                        <a:lnSpc>
                          <a:spcPts val="1855"/>
                        </a:lnSpc>
                        <a:spcBef>
                          <a:spcPts val="5"/>
                        </a:spcBef>
                      </a:pPr>
                      <a:r>
                        <a:rPr sz="1400" b="1" kern="0" spc="-10" dirty="0">
                          <a:solidFill>
                            <a:srgbClr val="FFFFFF">
                              <a:alpha val="100000"/>
                            </a:srgbClr>
                          </a:solidFill>
                          <a:latin typeface="Arial" panose="020B0604020202020204"/>
                          <a:ea typeface="Arial" panose="020B0604020202020204"/>
                          <a:cs typeface="Arial" panose="020B0604020202020204"/>
                        </a:rPr>
                        <a:t>≥</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93.5%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l" rtl="0" eaLnBrk="0">
                        <a:lnSpc>
                          <a:spcPct val="100000"/>
                        </a:lnSpc>
                      </a:pPr>
                      <a:endParaRPr sz="500" dirty="0">
                        <a:latin typeface="Arial" panose="020B0604020202020204"/>
                        <a:ea typeface="Arial" panose="020B0604020202020204"/>
                        <a:cs typeface="Arial" panose="020B0604020202020204"/>
                      </a:endParaRPr>
                    </a:p>
                    <a:p>
                      <a:pPr marL="1348740" algn="l" rtl="0" eaLnBrk="0">
                        <a:lnSpc>
                          <a:spcPts val="1855"/>
                        </a:lnSpc>
                        <a:spcBef>
                          <a:spcPts val="5"/>
                        </a:spcBef>
                      </a:pP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≥94.3%</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7709">
                <a:tc>
                  <a:txBody>
                    <a:bodyPr/>
                    <a:lstStyle/>
                    <a:p>
                      <a:pPr algn="l" rtl="0" eaLnBrk="0">
                        <a:lnSpc>
                          <a:spcPct val="182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1166495"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水接触角</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58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470535" algn="l" rtl="0" eaLnBrk="0">
                        <a:lnSpc>
                          <a:spcPts val="1855"/>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短期和长期：</a:t>
                      </a:r>
                      <a:r>
                        <a:rPr sz="1400" b="1" kern="0" spc="-3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30-5</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58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354965" algn="l" rtl="0" eaLnBrk="0">
                        <a:lnSpc>
                          <a:spcPts val="1855"/>
                        </a:lnSpc>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短期&gt;95°</a:t>
                      </a:r>
                      <a:r>
                        <a:rPr sz="1400" b="1" kern="0" spc="-2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a:t>
                      </a:r>
                      <a:r>
                        <a:rPr sz="1400" b="1" kern="0" spc="-3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30-50</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58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796290" algn="l" rtl="0" eaLnBrk="0">
                        <a:lnSpc>
                          <a:spcPts val="1855"/>
                        </a:lnSpc>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短期&lt;10°</a:t>
                      </a:r>
                      <a:r>
                        <a:rPr sz="14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长期&lt;20°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6419">
                <a:tc>
                  <a:txBody>
                    <a:bodyPr/>
                    <a:lstStyle/>
                    <a:p>
                      <a:pPr algn="l" rtl="0" eaLnBrk="0">
                        <a:lnSpc>
                          <a:spcPct val="130000"/>
                        </a:lnSpc>
                      </a:pPr>
                      <a:endParaRPr sz="1000" dirty="0">
                        <a:latin typeface="Arial" panose="020B0604020202020204"/>
                        <a:ea typeface="Arial" panose="020B0604020202020204"/>
                        <a:cs typeface="Arial" panose="020B0604020202020204"/>
                      </a:endParaRPr>
                    </a:p>
                    <a:p>
                      <a:pPr marL="1256030"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表面能</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9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233045" algn="l" rtl="0" eaLnBrk="0">
                        <a:lnSpc>
                          <a:spcPct val="87000"/>
                        </a:lnSpc>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正常</a:t>
                      </a:r>
                      <a:r>
                        <a:rPr sz="1400" b="1" kern="0" spc="-2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，雨水带走少部分灰尘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9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241935" algn="l" rtl="0" eaLnBrk="0">
                        <a:lnSpc>
                          <a:spcPct val="87000"/>
                        </a:lnSpc>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低表面能</a:t>
                      </a:r>
                      <a:r>
                        <a:rPr sz="1400" b="1" kern="0" spc="-1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，雨水带走部分灰尘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8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425450" algn="l" rtl="0" eaLnBrk="0">
                        <a:lnSpc>
                          <a:spcPct val="88000"/>
                        </a:lnSpc>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高表面能</a:t>
                      </a:r>
                      <a:r>
                        <a:rPr sz="14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，雨水带走大部分灰尘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6750">
                <a:tc>
                  <a:txBody>
                    <a:bodyPr/>
                    <a:lstStyle/>
                    <a:p>
                      <a:pPr algn="l" rtl="0" eaLnBrk="0">
                        <a:lnSpc>
                          <a:spcPct val="162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107823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抗静电性能</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3000"/>
                        </a:lnSpc>
                      </a:pPr>
                      <a:endParaRPr sz="1000" dirty="0">
                        <a:latin typeface="Arial" panose="020B0604020202020204"/>
                        <a:ea typeface="Arial" panose="020B0604020202020204"/>
                        <a:cs typeface="Arial" panose="020B0604020202020204"/>
                      </a:endParaRPr>
                    </a:p>
                    <a:p>
                      <a:pPr marL="409575" algn="l" rtl="0" eaLnBrk="0">
                        <a:lnSpc>
                          <a:spcPct val="87000"/>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绝缘</a:t>
                      </a:r>
                      <a:r>
                        <a:rPr sz="1400" b="1" kern="0" spc="-25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，小尺寸灰尘残留</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3000"/>
                        </a:lnSpc>
                      </a:pPr>
                      <a:endParaRPr sz="1000" dirty="0">
                        <a:latin typeface="Arial" panose="020B0604020202020204"/>
                        <a:ea typeface="Arial" panose="020B0604020202020204"/>
                        <a:cs typeface="Arial" panose="020B0604020202020204"/>
                      </a:endParaRPr>
                    </a:p>
                    <a:p>
                      <a:pPr marL="508635" algn="l" rtl="0" eaLnBrk="0">
                        <a:lnSpc>
                          <a:spcPct val="87000"/>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绝缘</a:t>
                      </a:r>
                      <a:r>
                        <a:rPr sz="1400" b="1" kern="0" spc="-25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，小尺寸灰尘残留</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2000"/>
                        </a:lnSpc>
                      </a:pPr>
                      <a:endParaRPr sz="600" dirty="0">
                        <a:latin typeface="Arial" panose="020B0604020202020204"/>
                        <a:ea typeface="Arial" panose="020B0604020202020204"/>
                        <a:cs typeface="Arial" panose="020B0604020202020204"/>
                      </a:endParaRPr>
                    </a:p>
                    <a:p>
                      <a:pPr marL="480060" algn="l" rtl="0" eaLnBrk="0">
                        <a:lnSpc>
                          <a:spcPts val="1865"/>
                        </a:lnSpc>
                        <a:spcBef>
                          <a:spcPts val="5"/>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10</a:t>
                      </a:r>
                      <a:r>
                        <a:rPr sz="1400" b="1" kern="0" spc="-20" baseline="39000" dirty="0">
                          <a:solidFill>
                            <a:srgbClr val="000000">
                              <a:alpha val="100000"/>
                            </a:srgbClr>
                          </a:solidFill>
                          <a:latin typeface="微软雅黑" panose="020B0503020204020204" charset="-122"/>
                          <a:ea typeface="微软雅黑" panose="020B0503020204020204" charset="-122"/>
                          <a:cs typeface="微软雅黑" panose="020B0503020204020204" charset="-122"/>
                        </a:rPr>
                        <a:t>7</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-10</a:t>
                      </a:r>
                      <a:r>
                        <a:rPr sz="1400" b="1" kern="0" spc="-20" baseline="39000" dirty="0">
                          <a:solidFill>
                            <a:srgbClr val="000000">
                              <a:alpha val="100000"/>
                            </a:srgbClr>
                          </a:solidFill>
                          <a:latin typeface="微软雅黑" panose="020B0503020204020204" charset="-122"/>
                          <a:ea typeface="微软雅黑" panose="020B0503020204020204" charset="-122"/>
                          <a:cs typeface="微软雅黑" panose="020B0503020204020204" charset="-122"/>
                        </a:rPr>
                        <a:t>9</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Ω</a:t>
                      </a:r>
                      <a:r>
                        <a:rPr sz="1400" b="1" kern="0" spc="-1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  抗静电</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，小尺寸灰</a:t>
                      </a:r>
                      <a:endParaRPr sz="1400" dirty="0">
                        <a:latin typeface="微软雅黑" panose="020B0503020204020204" charset="-122"/>
                        <a:ea typeface="微软雅黑" panose="020B0503020204020204" charset="-122"/>
                        <a:cs typeface="微软雅黑" panose="020B0503020204020204" charset="-122"/>
                      </a:endParaRPr>
                    </a:p>
                    <a:p>
                      <a:pPr marL="1224280" algn="l" rtl="0" eaLnBrk="0">
                        <a:lnSpc>
                          <a:spcPct val="87000"/>
                        </a:lnSpc>
                        <a:spcBef>
                          <a:spcPts val="12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尘被风带走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5009">
                <a:tc>
                  <a:txBody>
                    <a:bodyPr/>
                    <a:lstStyle/>
                    <a:p>
                      <a:pPr algn="l" rtl="0" eaLnBrk="0">
                        <a:lnSpc>
                          <a:spcPct val="178000"/>
                        </a:lnSpc>
                      </a:pPr>
                      <a:endParaRPr sz="1000" dirty="0">
                        <a:latin typeface="Arial" panose="020B0604020202020204"/>
                        <a:ea typeface="Arial" panose="020B0604020202020204"/>
                        <a:cs typeface="Arial" panose="020B0604020202020204"/>
                      </a:endParaRPr>
                    </a:p>
                    <a:p>
                      <a:pPr marL="1256030"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粗糙度</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800" dirty="0">
                        <a:latin typeface="Arial" panose="020B0604020202020204"/>
                        <a:ea typeface="Arial" panose="020B0604020202020204"/>
                        <a:cs typeface="Arial" panose="020B0604020202020204"/>
                      </a:endParaRPr>
                    </a:p>
                    <a:p>
                      <a:pPr marL="676275" indent="-513715" algn="l" rtl="0" eaLnBrk="0">
                        <a:lnSpc>
                          <a:spcPct val="104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粗照度大（500-17</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00nm)</a:t>
                      </a:r>
                      <a:r>
                        <a:rPr sz="14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大尺寸灰尘残留</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44000"/>
                        </a:lnSpc>
                      </a:pPr>
                      <a:endParaRPr sz="100" dirty="0">
                        <a:latin typeface="Arial" panose="020B0604020202020204"/>
                        <a:ea typeface="Arial" panose="020B0604020202020204"/>
                        <a:cs typeface="Arial" panose="020B0604020202020204"/>
                      </a:endParaRPr>
                    </a:p>
                    <a:p>
                      <a:pPr marL="227330" algn="l" rtl="0" eaLnBrk="0">
                        <a:lnSpc>
                          <a:spcPts val="1855"/>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粗照度中（200-500n</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m)</a:t>
                      </a:r>
                      <a:r>
                        <a:rPr sz="14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，大</a:t>
                      </a:r>
                      <a:endParaRPr sz="1400" dirty="0">
                        <a:latin typeface="微软雅黑" panose="020B0503020204020204" charset="-122"/>
                        <a:ea typeface="微软雅黑" panose="020B0503020204020204" charset="-122"/>
                        <a:cs typeface="微软雅黑" panose="020B0503020204020204" charset="-122"/>
                      </a:endParaRPr>
                    </a:p>
                    <a:p>
                      <a:pPr marL="243205" algn="l" rtl="0" eaLnBrk="0">
                        <a:lnSpc>
                          <a:spcPct val="87000"/>
                        </a:lnSpc>
                        <a:spcBef>
                          <a:spcPts val="12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尺寸灰尘部分残留</a:t>
                      </a:r>
                      <a:r>
                        <a:rPr sz="1400" b="1" kern="0" spc="-2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，部分被风</a:t>
                      </a:r>
                      <a:endParaRPr sz="1400" dirty="0">
                        <a:latin typeface="微软雅黑" panose="020B0503020204020204" charset="-122"/>
                        <a:ea typeface="微软雅黑" panose="020B0503020204020204" charset="-122"/>
                        <a:cs typeface="微软雅黑" panose="020B0503020204020204" charset="-122"/>
                      </a:endParaRPr>
                    </a:p>
                    <a:p>
                      <a:pPr marL="953770" algn="l" rtl="0" eaLnBrk="0">
                        <a:lnSpc>
                          <a:spcPct val="86000"/>
                        </a:lnSpc>
                        <a:spcBef>
                          <a:spcPts val="23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和雨水带走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800" dirty="0">
                        <a:latin typeface="Arial" panose="020B0604020202020204"/>
                        <a:ea typeface="Arial" panose="020B0604020202020204"/>
                        <a:cs typeface="Arial" panose="020B0604020202020204"/>
                      </a:endParaRPr>
                    </a:p>
                    <a:p>
                      <a:pPr marL="433705" indent="14605" algn="l" rtl="0" eaLnBrk="0">
                        <a:lnSpc>
                          <a:spcPct val="104000"/>
                        </a:lnSpc>
                        <a:spcBef>
                          <a:spcPts val="5"/>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50nm以下粗糙度</a:t>
                      </a:r>
                      <a:r>
                        <a:rPr sz="1400" b="1" kern="0" spc="-25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，大尺寸灰</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尘</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因接触面积小</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，被风和雨水带走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265">
                <a:tc>
                  <a:txBody>
                    <a:bodyPr/>
                    <a:lstStyle/>
                    <a:p>
                      <a:pPr algn="l" rtl="0" eaLnBrk="0">
                        <a:lnSpc>
                          <a:spcPct val="115000"/>
                        </a:lnSpc>
                      </a:pPr>
                      <a:endParaRPr sz="600" dirty="0">
                        <a:latin typeface="Arial" panose="020B0604020202020204"/>
                        <a:ea typeface="Arial" panose="020B0604020202020204"/>
                        <a:cs typeface="Arial" panose="020B0604020202020204"/>
                      </a:endParaRPr>
                    </a:p>
                    <a:p>
                      <a:pPr marL="278765" algn="l" rtl="0" eaLnBrk="0">
                        <a:lnSpc>
                          <a:spcPct val="83000"/>
                        </a:lnSpc>
                        <a:spcBef>
                          <a:spcPts val="0"/>
                        </a:spcBef>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初始透过率增益带来的功</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率增益</a:t>
                      </a:r>
                      <a:endParaRPr sz="1400" dirty="0">
                        <a:latin typeface="微软雅黑" panose="020B0503020204020204" charset="-122"/>
                        <a:ea typeface="微软雅黑" panose="020B0503020204020204" charset="-122"/>
                        <a:cs typeface="微软雅黑" panose="020B0503020204020204" charset="-122"/>
                      </a:endParaRPr>
                    </a:p>
                    <a:p>
                      <a:pPr marL="1387475" algn="l" rtl="0" eaLnBrk="0">
                        <a:lnSpc>
                          <a:spcPts val="1855"/>
                        </a:lnSpc>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(ΔT)</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5000"/>
                        </a:lnSpc>
                      </a:pPr>
                      <a:endParaRPr sz="1000" dirty="0">
                        <a:latin typeface="Arial" panose="020B0604020202020204"/>
                        <a:ea typeface="Arial" panose="020B0604020202020204"/>
                        <a:cs typeface="Arial" panose="020B0604020202020204"/>
                      </a:endParaRPr>
                    </a:p>
                    <a:p>
                      <a:pPr marL="1248410"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5000"/>
                        </a:lnSpc>
                      </a:pPr>
                      <a:endParaRPr sz="1000" dirty="0">
                        <a:latin typeface="Arial" panose="020B0604020202020204"/>
                        <a:ea typeface="Arial" panose="020B0604020202020204"/>
                        <a:cs typeface="Arial" panose="020B0604020202020204"/>
                      </a:endParaRPr>
                    </a:p>
                    <a:p>
                      <a:pPr marL="1012190"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2.2-2.6%</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5000"/>
                        </a:lnSpc>
                      </a:pPr>
                      <a:endParaRPr sz="1000" dirty="0">
                        <a:latin typeface="Arial" panose="020B0604020202020204"/>
                        <a:ea typeface="Arial" panose="020B0604020202020204"/>
                        <a:cs typeface="Arial" panose="020B0604020202020204"/>
                      </a:endParaRPr>
                    </a:p>
                    <a:p>
                      <a:pPr marL="1283970" algn="l" rtl="0" eaLnBrk="0">
                        <a:lnSpc>
                          <a:spcPts val="1855"/>
                        </a:lnSpc>
                        <a:spcBef>
                          <a:spcPts val="5"/>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2.0-2.4%</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2609">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403860" algn="l" rtl="0" eaLnBrk="0">
                        <a:lnSpc>
                          <a:spcPts val="1855"/>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自清洁带来的功率增益  (ΔT)</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1248410"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1346835"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1485900" algn="l" rtl="0" eaLnBrk="0">
                        <a:lnSpc>
                          <a:spcPts val="1855"/>
                        </a:lnSpc>
                        <a:spcBef>
                          <a:spcPts val="5"/>
                        </a:spcBef>
                      </a:pPr>
                      <a:r>
                        <a:rPr sz="1400" b="1"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&gt;3%</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8959">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476250" algn="l" rtl="0" eaLnBrk="0">
                        <a:lnSpc>
                          <a:spcPts val="1855"/>
                        </a:lnSpc>
                        <a:spcBef>
                          <a:spcPts val="5"/>
                        </a:spcBef>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合计带来的功率增益  (Δ</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T)</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1248410" algn="l" rtl="0" eaLnBrk="0">
                        <a:lnSpc>
                          <a:spcPts val="1855"/>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387350" algn="l" rtl="0" eaLnBrk="0">
                        <a:lnSpc>
                          <a:spcPts val="1855"/>
                        </a:lnSpc>
                        <a:spcBef>
                          <a:spcPts val="5"/>
                        </a:spcBef>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初期&gt;2.2-2.6%, 长期：0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544195" algn="l" rtl="0" eaLnBrk="0">
                        <a:lnSpc>
                          <a:spcPts val="1855"/>
                        </a:lnSpc>
                        <a:spcBef>
                          <a:spcPts val="5"/>
                        </a:spcBef>
                      </a:pP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初期&gt;2.0-2.4% ,  长</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期&gt;5%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02" name="textbox 402"/>
          <p:cNvSpPr/>
          <p:nvPr/>
        </p:nvSpPr>
        <p:spPr>
          <a:xfrm>
            <a:off x="951687" y="279819"/>
            <a:ext cx="11383009" cy="104140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95"/>
              </a:lnSpc>
            </a:pPr>
            <a:r>
              <a:rPr sz="2300" b="1" kern="0" spc="50" dirty="0">
                <a:solidFill>
                  <a:srgbClr val="FFFFFF">
                    <a:alpha val="100000"/>
                  </a:srgbClr>
                </a:solidFill>
                <a:latin typeface="Arial" panose="020B0604020202020204"/>
                <a:ea typeface="Arial" panose="020B0604020202020204"/>
                <a:cs typeface="Arial" panose="020B0604020202020204"/>
              </a:rPr>
              <a:t>2.</a:t>
            </a:r>
            <a:r>
              <a:rPr lang="en-US" sz="2300" b="1" kern="0" spc="50" dirty="0">
                <a:solidFill>
                  <a:srgbClr val="FFFFFF">
                    <a:alpha val="100000"/>
                  </a:srgbClr>
                </a:solidFill>
                <a:latin typeface="Arial" panose="020B0604020202020204"/>
                <a:ea typeface="Arial" panose="020B0604020202020204"/>
                <a:cs typeface="Arial" panose="020B0604020202020204"/>
              </a:rPr>
              <a:t>7</a:t>
            </a:r>
            <a:r>
              <a:rPr sz="2300" b="1" kern="0" spc="50" dirty="0">
                <a:solidFill>
                  <a:srgbClr val="FFFFFF">
                    <a:alpha val="100000"/>
                  </a:srgbClr>
                </a:solidFill>
                <a:latin typeface="Arial" panose="020B0604020202020204"/>
                <a:ea typeface="Arial" panose="020B0604020202020204"/>
                <a:cs typeface="Arial" panose="020B0604020202020204"/>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光伏组件玻璃长期户外功率增益因素分析            </a:t>
            </a:r>
            <a:r>
              <a:rPr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endParaRPr sz="2100" baseline="-15000" dirty="0">
              <a:latin typeface="微软雅黑" panose="020B0503020204020204" charset="-122"/>
              <a:ea typeface="微软雅黑" panose="020B0503020204020204" charset="-122"/>
              <a:cs typeface="微软雅黑" panose="020B0503020204020204" charset="-122"/>
            </a:endParaRPr>
          </a:p>
          <a:p>
            <a:pPr algn="l" rtl="0" eaLnBrk="0">
              <a:lnSpc>
                <a:spcPct val="165000"/>
              </a:lnSpc>
            </a:pPr>
            <a:endParaRPr sz="1000" dirty="0">
              <a:latin typeface="Arial" panose="020B0604020202020204"/>
              <a:ea typeface="Arial" panose="020B0604020202020204"/>
              <a:cs typeface="Arial" panose="020B0604020202020204"/>
            </a:endParaRPr>
          </a:p>
          <a:p>
            <a:pPr algn="l" rtl="0" eaLnBrk="0">
              <a:lnSpc>
                <a:spcPct val="115000"/>
              </a:lnSpc>
            </a:pPr>
            <a:endParaRPr sz="500" dirty="0">
              <a:latin typeface="Arial" panose="020B0604020202020204"/>
              <a:ea typeface="Arial" panose="020B0604020202020204"/>
              <a:cs typeface="Arial" panose="020B0604020202020204"/>
            </a:endParaRPr>
          </a:p>
          <a:p>
            <a:pPr marL="3351530" algn="l" rtl="0" eaLnBrk="0">
              <a:lnSpc>
                <a:spcPct val="88000"/>
              </a:lnSpc>
              <a:spcBef>
                <a:spcPts val="5"/>
              </a:spcBef>
            </a:pPr>
            <a:r>
              <a:rPr sz="23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长期户外功率增益因素分析</a:t>
            </a:r>
            <a:endParaRPr sz="2300" dirty="0">
              <a:latin typeface="微软雅黑" panose="020B0503020204020204" charset="-122"/>
              <a:ea typeface="微软雅黑" panose="020B0503020204020204" charset="-122"/>
              <a:cs typeface="微软雅黑" panose="020B0503020204020204" charset="-122"/>
            </a:endParaRPr>
          </a:p>
        </p:txBody>
      </p:sp>
      <p:sp>
        <p:nvSpPr>
          <p:cNvPr id="2" name="textbox 70"/>
          <p:cNvSpPr/>
          <p:nvPr/>
        </p:nvSpPr>
        <p:spPr>
          <a:xfrm>
            <a:off x="10339070" y="280035"/>
            <a:ext cx="1995170" cy="521970"/>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 name="rect 404"/>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grpSp>
        <p:nvGrpSpPr>
          <p:cNvPr id="14" name="group 14"/>
          <p:cNvGrpSpPr/>
          <p:nvPr/>
        </p:nvGrpSpPr>
        <p:grpSpPr>
          <a:xfrm rot="21600000">
            <a:off x="694944" y="1443228"/>
            <a:ext cx="11954256" cy="5465064"/>
            <a:chOff x="0" y="0"/>
            <a:chExt cx="11954256" cy="5465064"/>
          </a:xfrm>
        </p:grpSpPr>
        <p:sp>
          <p:nvSpPr>
            <p:cNvPr id="408" name="path 408"/>
            <p:cNvSpPr/>
            <p:nvPr/>
          </p:nvSpPr>
          <p:spPr>
            <a:xfrm>
              <a:off x="0" y="0"/>
              <a:ext cx="11954256" cy="5465064"/>
            </a:xfrm>
            <a:custGeom>
              <a:avLst/>
              <a:gdLst/>
              <a:ahLst/>
              <a:cxnLst/>
              <a:rect l="0" t="0" r="0" b="0"/>
              <a:pathLst>
                <a:path w="18825" h="8606">
                  <a:moveTo>
                    <a:pt x="0" y="0"/>
                  </a:moveTo>
                  <a:lnTo>
                    <a:pt x="2061" y="0"/>
                  </a:lnTo>
                  <a:lnTo>
                    <a:pt x="2061" y="580"/>
                  </a:lnTo>
                  <a:lnTo>
                    <a:pt x="0" y="580"/>
                  </a:lnTo>
                  <a:lnTo>
                    <a:pt x="0" y="0"/>
                  </a:lnTo>
                  <a:close/>
                </a:path>
                <a:path w="18825" h="8606">
                  <a:moveTo>
                    <a:pt x="6386" y="0"/>
                  </a:moveTo>
                  <a:lnTo>
                    <a:pt x="10708" y="0"/>
                  </a:lnTo>
                  <a:lnTo>
                    <a:pt x="10708" y="580"/>
                  </a:lnTo>
                  <a:lnTo>
                    <a:pt x="6386" y="580"/>
                  </a:lnTo>
                  <a:lnTo>
                    <a:pt x="6386" y="0"/>
                  </a:lnTo>
                  <a:close/>
                </a:path>
                <a:path w="18825" h="8606">
                  <a:moveTo>
                    <a:pt x="10708" y="0"/>
                  </a:moveTo>
                  <a:lnTo>
                    <a:pt x="14855" y="0"/>
                  </a:lnTo>
                  <a:lnTo>
                    <a:pt x="14855" y="580"/>
                  </a:lnTo>
                  <a:lnTo>
                    <a:pt x="10708" y="580"/>
                  </a:lnTo>
                  <a:lnTo>
                    <a:pt x="10708" y="0"/>
                  </a:lnTo>
                  <a:close/>
                </a:path>
                <a:path w="18825" h="8606">
                  <a:moveTo>
                    <a:pt x="14856" y="0"/>
                  </a:moveTo>
                  <a:lnTo>
                    <a:pt x="18825" y="0"/>
                  </a:lnTo>
                  <a:lnTo>
                    <a:pt x="18825" y="580"/>
                  </a:lnTo>
                  <a:lnTo>
                    <a:pt x="14856" y="580"/>
                  </a:lnTo>
                  <a:lnTo>
                    <a:pt x="14856" y="0"/>
                  </a:lnTo>
                  <a:close/>
                </a:path>
                <a:path w="18825" h="8606">
                  <a:moveTo>
                    <a:pt x="0" y="580"/>
                  </a:moveTo>
                  <a:lnTo>
                    <a:pt x="2061" y="580"/>
                  </a:lnTo>
                  <a:lnTo>
                    <a:pt x="2061" y="1099"/>
                  </a:lnTo>
                  <a:lnTo>
                    <a:pt x="0" y="1099"/>
                  </a:lnTo>
                  <a:lnTo>
                    <a:pt x="0" y="580"/>
                  </a:lnTo>
                  <a:close/>
                </a:path>
                <a:path w="18825" h="8606">
                  <a:moveTo>
                    <a:pt x="6386" y="580"/>
                  </a:moveTo>
                  <a:lnTo>
                    <a:pt x="10708" y="580"/>
                  </a:lnTo>
                  <a:lnTo>
                    <a:pt x="10708" y="1099"/>
                  </a:lnTo>
                  <a:lnTo>
                    <a:pt x="6386" y="1099"/>
                  </a:lnTo>
                  <a:lnTo>
                    <a:pt x="6386" y="580"/>
                  </a:lnTo>
                  <a:close/>
                </a:path>
                <a:path w="18825" h="8606">
                  <a:moveTo>
                    <a:pt x="10708" y="580"/>
                  </a:moveTo>
                  <a:lnTo>
                    <a:pt x="14855" y="580"/>
                  </a:lnTo>
                  <a:lnTo>
                    <a:pt x="14855" y="1099"/>
                  </a:lnTo>
                  <a:lnTo>
                    <a:pt x="10708" y="1099"/>
                  </a:lnTo>
                  <a:lnTo>
                    <a:pt x="10708" y="580"/>
                  </a:lnTo>
                  <a:close/>
                </a:path>
                <a:path w="18825" h="8606">
                  <a:moveTo>
                    <a:pt x="14856" y="580"/>
                  </a:moveTo>
                  <a:lnTo>
                    <a:pt x="18825" y="580"/>
                  </a:lnTo>
                  <a:lnTo>
                    <a:pt x="18825" y="1099"/>
                  </a:lnTo>
                  <a:lnTo>
                    <a:pt x="14856" y="1099"/>
                  </a:lnTo>
                  <a:lnTo>
                    <a:pt x="14856" y="580"/>
                  </a:lnTo>
                  <a:close/>
                </a:path>
                <a:path w="18825" h="8606">
                  <a:moveTo>
                    <a:pt x="0" y="1099"/>
                  </a:moveTo>
                  <a:lnTo>
                    <a:pt x="2061" y="1099"/>
                  </a:lnTo>
                  <a:lnTo>
                    <a:pt x="2061" y="1888"/>
                  </a:lnTo>
                  <a:lnTo>
                    <a:pt x="0" y="1888"/>
                  </a:lnTo>
                  <a:lnTo>
                    <a:pt x="0" y="1099"/>
                  </a:lnTo>
                  <a:close/>
                </a:path>
                <a:path w="18825" h="8606">
                  <a:moveTo>
                    <a:pt x="6386" y="1099"/>
                  </a:moveTo>
                  <a:lnTo>
                    <a:pt x="10708" y="1099"/>
                  </a:lnTo>
                  <a:lnTo>
                    <a:pt x="10708" y="1888"/>
                  </a:lnTo>
                  <a:lnTo>
                    <a:pt x="6386" y="1888"/>
                  </a:lnTo>
                  <a:lnTo>
                    <a:pt x="6386" y="1099"/>
                  </a:lnTo>
                  <a:close/>
                </a:path>
                <a:path w="18825" h="8606">
                  <a:moveTo>
                    <a:pt x="10708" y="1099"/>
                  </a:moveTo>
                  <a:lnTo>
                    <a:pt x="14855" y="1099"/>
                  </a:lnTo>
                  <a:lnTo>
                    <a:pt x="14855" y="1888"/>
                  </a:lnTo>
                  <a:lnTo>
                    <a:pt x="10708" y="1888"/>
                  </a:lnTo>
                  <a:lnTo>
                    <a:pt x="10708" y="1099"/>
                  </a:lnTo>
                  <a:close/>
                </a:path>
                <a:path w="18825" h="8606">
                  <a:moveTo>
                    <a:pt x="14856" y="1099"/>
                  </a:moveTo>
                  <a:lnTo>
                    <a:pt x="18825" y="1099"/>
                  </a:lnTo>
                  <a:lnTo>
                    <a:pt x="18825" y="1888"/>
                  </a:lnTo>
                  <a:lnTo>
                    <a:pt x="14856" y="1888"/>
                  </a:lnTo>
                  <a:lnTo>
                    <a:pt x="14856" y="1099"/>
                  </a:lnTo>
                  <a:close/>
                </a:path>
                <a:path w="18825" h="8606">
                  <a:moveTo>
                    <a:pt x="0" y="1888"/>
                  </a:moveTo>
                  <a:lnTo>
                    <a:pt x="2061" y="1888"/>
                  </a:lnTo>
                  <a:lnTo>
                    <a:pt x="2061" y="2455"/>
                  </a:lnTo>
                  <a:lnTo>
                    <a:pt x="0" y="2455"/>
                  </a:lnTo>
                  <a:lnTo>
                    <a:pt x="0" y="1888"/>
                  </a:lnTo>
                  <a:close/>
                </a:path>
                <a:path w="18825" h="8606">
                  <a:moveTo>
                    <a:pt x="6386" y="1888"/>
                  </a:moveTo>
                  <a:lnTo>
                    <a:pt x="10708" y="1888"/>
                  </a:lnTo>
                  <a:lnTo>
                    <a:pt x="10708" y="2455"/>
                  </a:lnTo>
                  <a:lnTo>
                    <a:pt x="6386" y="2455"/>
                  </a:lnTo>
                  <a:lnTo>
                    <a:pt x="6386" y="1888"/>
                  </a:lnTo>
                  <a:close/>
                </a:path>
                <a:path w="18825" h="8606">
                  <a:moveTo>
                    <a:pt x="10708" y="1888"/>
                  </a:moveTo>
                  <a:lnTo>
                    <a:pt x="14855" y="1888"/>
                  </a:lnTo>
                  <a:lnTo>
                    <a:pt x="14855" y="2455"/>
                  </a:lnTo>
                  <a:lnTo>
                    <a:pt x="10708" y="2455"/>
                  </a:lnTo>
                  <a:lnTo>
                    <a:pt x="10708" y="1888"/>
                  </a:lnTo>
                  <a:close/>
                </a:path>
                <a:path w="18825" h="8606">
                  <a:moveTo>
                    <a:pt x="14856" y="1888"/>
                  </a:moveTo>
                  <a:lnTo>
                    <a:pt x="18825" y="1888"/>
                  </a:lnTo>
                  <a:lnTo>
                    <a:pt x="18825" y="2455"/>
                  </a:lnTo>
                  <a:lnTo>
                    <a:pt x="14856" y="2455"/>
                  </a:lnTo>
                  <a:lnTo>
                    <a:pt x="14856" y="1888"/>
                  </a:lnTo>
                  <a:close/>
                </a:path>
                <a:path w="18825" h="8606">
                  <a:moveTo>
                    <a:pt x="0" y="2455"/>
                  </a:moveTo>
                  <a:lnTo>
                    <a:pt x="2061" y="2455"/>
                  </a:lnTo>
                  <a:lnTo>
                    <a:pt x="2061" y="3244"/>
                  </a:lnTo>
                  <a:lnTo>
                    <a:pt x="0" y="3244"/>
                  </a:lnTo>
                  <a:lnTo>
                    <a:pt x="0" y="2455"/>
                  </a:lnTo>
                  <a:close/>
                </a:path>
                <a:path w="18825" h="8606">
                  <a:moveTo>
                    <a:pt x="6386" y="2455"/>
                  </a:moveTo>
                  <a:lnTo>
                    <a:pt x="10708" y="2455"/>
                  </a:lnTo>
                  <a:lnTo>
                    <a:pt x="10708" y="3244"/>
                  </a:lnTo>
                  <a:lnTo>
                    <a:pt x="6386" y="3244"/>
                  </a:lnTo>
                  <a:lnTo>
                    <a:pt x="6386" y="2455"/>
                  </a:lnTo>
                  <a:close/>
                </a:path>
                <a:path w="18825" h="8606">
                  <a:moveTo>
                    <a:pt x="10708" y="2455"/>
                  </a:moveTo>
                  <a:lnTo>
                    <a:pt x="14855" y="2455"/>
                  </a:lnTo>
                  <a:lnTo>
                    <a:pt x="14855" y="3244"/>
                  </a:lnTo>
                  <a:lnTo>
                    <a:pt x="10708" y="3244"/>
                  </a:lnTo>
                  <a:lnTo>
                    <a:pt x="10708" y="2455"/>
                  </a:lnTo>
                  <a:close/>
                </a:path>
                <a:path w="18825" h="8606">
                  <a:moveTo>
                    <a:pt x="14856" y="2455"/>
                  </a:moveTo>
                  <a:lnTo>
                    <a:pt x="18825" y="2455"/>
                  </a:lnTo>
                  <a:lnTo>
                    <a:pt x="18825" y="3244"/>
                  </a:lnTo>
                  <a:lnTo>
                    <a:pt x="14856" y="3244"/>
                  </a:lnTo>
                  <a:lnTo>
                    <a:pt x="14856" y="2455"/>
                  </a:lnTo>
                  <a:close/>
                </a:path>
                <a:path w="18825" h="8606">
                  <a:moveTo>
                    <a:pt x="0" y="3244"/>
                  </a:moveTo>
                  <a:lnTo>
                    <a:pt x="2061" y="3244"/>
                  </a:lnTo>
                  <a:lnTo>
                    <a:pt x="2061" y="4034"/>
                  </a:lnTo>
                  <a:lnTo>
                    <a:pt x="0" y="4034"/>
                  </a:lnTo>
                  <a:lnTo>
                    <a:pt x="0" y="3244"/>
                  </a:lnTo>
                  <a:close/>
                </a:path>
                <a:path w="18825" h="8606">
                  <a:moveTo>
                    <a:pt x="6386" y="3244"/>
                  </a:moveTo>
                  <a:lnTo>
                    <a:pt x="10708" y="3244"/>
                  </a:lnTo>
                  <a:lnTo>
                    <a:pt x="10708" y="4034"/>
                  </a:lnTo>
                  <a:lnTo>
                    <a:pt x="6386" y="4034"/>
                  </a:lnTo>
                  <a:lnTo>
                    <a:pt x="6386" y="3244"/>
                  </a:lnTo>
                  <a:close/>
                </a:path>
                <a:path w="18825" h="8606">
                  <a:moveTo>
                    <a:pt x="10708" y="3244"/>
                  </a:moveTo>
                  <a:lnTo>
                    <a:pt x="14855" y="3244"/>
                  </a:lnTo>
                  <a:lnTo>
                    <a:pt x="14855" y="4034"/>
                  </a:lnTo>
                  <a:lnTo>
                    <a:pt x="10708" y="4034"/>
                  </a:lnTo>
                  <a:lnTo>
                    <a:pt x="10708" y="3244"/>
                  </a:lnTo>
                  <a:close/>
                </a:path>
                <a:path w="18825" h="8606">
                  <a:moveTo>
                    <a:pt x="14856" y="3244"/>
                  </a:moveTo>
                  <a:lnTo>
                    <a:pt x="18825" y="3244"/>
                  </a:lnTo>
                  <a:lnTo>
                    <a:pt x="18825" y="4034"/>
                  </a:lnTo>
                  <a:lnTo>
                    <a:pt x="14856" y="4034"/>
                  </a:lnTo>
                  <a:lnTo>
                    <a:pt x="14856" y="3244"/>
                  </a:lnTo>
                  <a:close/>
                </a:path>
                <a:path w="18825" h="8606">
                  <a:moveTo>
                    <a:pt x="0" y="4034"/>
                  </a:moveTo>
                  <a:lnTo>
                    <a:pt x="2061" y="4034"/>
                  </a:lnTo>
                  <a:lnTo>
                    <a:pt x="2061" y="4581"/>
                  </a:lnTo>
                  <a:lnTo>
                    <a:pt x="0" y="4581"/>
                  </a:lnTo>
                  <a:lnTo>
                    <a:pt x="0" y="4034"/>
                  </a:lnTo>
                  <a:close/>
                </a:path>
                <a:path w="18825" h="8606">
                  <a:moveTo>
                    <a:pt x="6386" y="4034"/>
                  </a:moveTo>
                  <a:lnTo>
                    <a:pt x="10708" y="4034"/>
                  </a:lnTo>
                  <a:lnTo>
                    <a:pt x="10708" y="4581"/>
                  </a:lnTo>
                  <a:lnTo>
                    <a:pt x="6386" y="4581"/>
                  </a:lnTo>
                  <a:lnTo>
                    <a:pt x="6386" y="4034"/>
                  </a:lnTo>
                  <a:close/>
                </a:path>
                <a:path w="18825" h="8606">
                  <a:moveTo>
                    <a:pt x="10708" y="4034"/>
                  </a:moveTo>
                  <a:lnTo>
                    <a:pt x="14855" y="4034"/>
                  </a:lnTo>
                  <a:lnTo>
                    <a:pt x="14855" y="4581"/>
                  </a:lnTo>
                  <a:lnTo>
                    <a:pt x="10708" y="4581"/>
                  </a:lnTo>
                  <a:lnTo>
                    <a:pt x="10708" y="4034"/>
                  </a:lnTo>
                  <a:close/>
                </a:path>
                <a:path w="18825" h="8606">
                  <a:moveTo>
                    <a:pt x="14856" y="4034"/>
                  </a:moveTo>
                  <a:lnTo>
                    <a:pt x="18825" y="4034"/>
                  </a:lnTo>
                  <a:lnTo>
                    <a:pt x="18825" y="4581"/>
                  </a:lnTo>
                  <a:lnTo>
                    <a:pt x="14856" y="4581"/>
                  </a:lnTo>
                  <a:lnTo>
                    <a:pt x="14856" y="4034"/>
                  </a:lnTo>
                  <a:close/>
                </a:path>
                <a:path w="18825" h="8606">
                  <a:moveTo>
                    <a:pt x="0" y="4581"/>
                  </a:moveTo>
                  <a:lnTo>
                    <a:pt x="2061" y="4581"/>
                  </a:lnTo>
                  <a:lnTo>
                    <a:pt x="2061" y="5131"/>
                  </a:lnTo>
                  <a:lnTo>
                    <a:pt x="0" y="5131"/>
                  </a:lnTo>
                  <a:lnTo>
                    <a:pt x="0" y="4581"/>
                  </a:lnTo>
                  <a:close/>
                </a:path>
                <a:path w="18825" h="8606">
                  <a:moveTo>
                    <a:pt x="6386" y="4581"/>
                  </a:moveTo>
                  <a:lnTo>
                    <a:pt x="10708" y="4581"/>
                  </a:lnTo>
                  <a:lnTo>
                    <a:pt x="10708" y="5131"/>
                  </a:lnTo>
                  <a:lnTo>
                    <a:pt x="6386" y="5131"/>
                  </a:lnTo>
                  <a:lnTo>
                    <a:pt x="6386" y="4581"/>
                  </a:lnTo>
                  <a:close/>
                </a:path>
                <a:path w="18825" h="8606">
                  <a:moveTo>
                    <a:pt x="10708" y="4581"/>
                  </a:moveTo>
                  <a:lnTo>
                    <a:pt x="14855" y="4581"/>
                  </a:lnTo>
                  <a:lnTo>
                    <a:pt x="14855" y="5131"/>
                  </a:lnTo>
                  <a:lnTo>
                    <a:pt x="10708" y="5131"/>
                  </a:lnTo>
                  <a:lnTo>
                    <a:pt x="10708" y="4581"/>
                  </a:lnTo>
                  <a:close/>
                </a:path>
                <a:path w="18825" h="8606">
                  <a:moveTo>
                    <a:pt x="14856" y="4581"/>
                  </a:moveTo>
                  <a:lnTo>
                    <a:pt x="18825" y="4581"/>
                  </a:lnTo>
                  <a:lnTo>
                    <a:pt x="18825" y="5131"/>
                  </a:lnTo>
                  <a:lnTo>
                    <a:pt x="14856" y="5131"/>
                  </a:lnTo>
                  <a:lnTo>
                    <a:pt x="14856" y="4581"/>
                  </a:lnTo>
                  <a:close/>
                </a:path>
                <a:path w="18825" h="8606">
                  <a:moveTo>
                    <a:pt x="0" y="5131"/>
                  </a:moveTo>
                  <a:lnTo>
                    <a:pt x="2061" y="5131"/>
                  </a:lnTo>
                  <a:lnTo>
                    <a:pt x="2061" y="5675"/>
                  </a:lnTo>
                  <a:lnTo>
                    <a:pt x="0" y="5675"/>
                  </a:lnTo>
                  <a:lnTo>
                    <a:pt x="0" y="5131"/>
                  </a:lnTo>
                  <a:close/>
                </a:path>
                <a:path w="18825" h="8606">
                  <a:moveTo>
                    <a:pt x="6386" y="5131"/>
                  </a:moveTo>
                  <a:lnTo>
                    <a:pt x="10708" y="5131"/>
                  </a:lnTo>
                  <a:lnTo>
                    <a:pt x="10708" y="5675"/>
                  </a:lnTo>
                  <a:lnTo>
                    <a:pt x="6386" y="5675"/>
                  </a:lnTo>
                  <a:lnTo>
                    <a:pt x="6386" y="5131"/>
                  </a:lnTo>
                  <a:close/>
                </a:path>
                <a:path w="18825" h="8606">
                  <a:moveTo>
                    <a:pt x="10708" y="5131"/>
                  </a:moveTo>
                  <a:lnTo>
                    <a:pt x="14855" y="5131"/>
                  </a:lnTo>
                  <a:lnTo>
                    <a:pt x="14855" y="5675"/>
                  </a:lnTo>
                  <a:lnTo>
                    <a:pt x="10708" y="5675"/>
                  </a:lnTo>
                  <a:lnTo>
                    <a:pt x="10708" y="5131"/>
                  </a:lnTo>
                  <a:close/>
                </a:path>
                <a:path w="18825" h="8606">
                  <a:moveTo>
                    <a:pt x="14856" y="5131"/>
                  </a:moveTo>
                  <a:lnTo>
                    <a:pt x="18825" y="5131"/>
                  </a:lnTo>
                  <a:lnTo>
                    <a:pt x="18825" y="5675"/>
                  </a:lnTo>
                  <a:lnTo>
                    <a:pt x="14856" y="5675"/>
                  </a:lnTo>
                  <a:lnTo>
                    <a:pt x="14856" y="5131"/>
                  </a:lnTo>
                  <a:close/>
                </a:path>
                <a:path w="18825" h="8606">
                  <a:moveTo>
                    <a:pt x="0" y="5675"/>
                  </a:moveTo>
                  <a:lnTo>
                    <a:pt x="2061" y="5675"/>
                  </a:lnTo>
                  <a:lnTo>
                    <a:pt x="2061" y="6386"/>
                  </a:lnTo>
                  <a:lnTo>
                    <a:pt x="0" y="6386"/>
                  </a:lnTo>
                  <a:lnTo>
                    <a:pt x="0" y="5675"/>
                  </a:lnTo>
                  <a:close/>
                </a:path>
                <a:path w="18825" h="8606">
                  <a:moveTo>
                    <a:pt x="6386" y="5675"/>
                  </a:moveTo>
                  <a:lnTo>
                    <a:pt x="10708" y="5675"/>
                  </a:lnTo>
                  <a:lnTo>
                    <a:pt x="10708" y="6386"/>
                  </a:lnTo>
                  <a:lnTo>
                    <a:pt x="6386" y="6386"/>
                  </a:lnTo>
                  <a:lnTo>
                    <a:pt x="6386" y="5675"/>
                  </a:lnTo>
                  <a:close/>
                </a:path>
                <a:path w="18825" h="8606">
                  <a:moveTo>
                    <a:pt x="10708" y="5675"/>
                  </a:moveTo>
                  <a:lnTo>
                    <a:pt x="14855" y="5675"/>
                  </a:lnTo>
                  <a:lnTo>
                    <a:pt x="14855" y="6386"/>
                  </a:lnTo>
                  <a:lnTo>
                    <a:pt x="10708" y="6386"/>
                  </a:lnTo>
                  <a:lnTo>
                    <a:pt x="10708" y="5675"/>
                  </a:lnTo>
                  <a:close/>
                </a:path>
                <a:path w="18825" h="8606">
                  <a:moveTo>
                    <a:pt x="14856" y="5675"/>
                  </a:moveTo>
                  <a:lnTo>
                    <a:pt x="18825" y="5675"/>
                  </a:lnTo>
                  <a:lnTo>
                    <a:pt x="18825" y="6386"/>
                  </a:lnTo>
                  <a:lnTo>
                    <a:pt x="14856" y="6386"/>
                  </a:lnTo>
                  <a:lnTo>
                    <a:pt x="14856" y="5675"/>
                  </a:lnTo>
                  <a:close/>
                </a:path>
                <a:path w="18825" h="8606">
                  <a:moveTo>
                    <a:pt x="0" y="6386"/>
                  </a:moveTo>
                  <a:lnTo>
                    <a:pt x="2061" y="6386"/>
                  </a:lnTo>
                  <a:lnTo>
                    <a:pt x="2061" y="6971"/>
                  </a:lnTo>
                  <a:lnTo>
                    <a:pt x="0" y="6971"/>
                  </a:lnTo>
                  <a:lnTo>
                    <a:pt x="0" y="6386"/>
                  </a:lnTo>
                  <a:close/>
                </a:path>
                <a:path w="18825" h="8606">
                  <a:moveTo>
                    <a:pt x="6386" y="6386"/>
                  </a:moveTo>
                  <a:lnTo>
                    <a:pt x="10708" y="6386"/>
                  </a:lnTo>
                  <a:lnTo>
                    <a:pt x="10708" y="6971"/>
                  </a:lnTo>
                  <a:lnTo>
                    <a:pt x="6386" y="6971"/>
                  </a:lnTo>
                  <a:lnTo>
                    <a:pt x="6386" y="6386"/>
                  </a:lnTo>
                  <a:close/>
                </a:path>
                <a:path w="18825" h="8606">
                  <a:moveTo>
                    <a:pt x="10708" y="6386"/>
                  </a:moveTo>
                  <a:lnTo>
                    <a:pt x="14855" y="6386"/>
                  </a:lnTo>
                  <a:lnTo>
                    <a:pt x="14855" y="6971"/>
                  </a:lnTo>
                  <a:lnTo>
                    <a:pt x="10708" y="6971"/>
                  </a:lnTo>
                  <a:lnTo>
                    <a:pt x="10708" y="6386"/>
                  </a:lnTo>
                  <a:close/>
                </a:path>
                <a:path w="18825" h="8606">
                  <a:moveTo>
                    <a:pt x="14856" y="6386"/>
                  </a:moveTo>
                  <a:lnTo>
                    <a:pt x="18825" y="6386"/>
                  </a:lnTo>
                  <a:lnTo>
                    <a:pt x="18825" y="6971"/>
                  </a:lnTo>
                  <a:lnTo>
                    <a:pt x="14856" y="6971"/>
                  </a:lnTo>
                  <a:lnTo>
                    <a:pt x="14856" y="6386"/>
                  </a:lnTo>
                  <a:close/>
                </a:path>
                <a:path w="18825" h="8606">
                  <a:moveTo>
                    <a:pt x="0" y="6972"/>
                  </a:moveTo>
                  <a:lnTo>
                    <a:pt x="2061" y="6972"/>
                  </a:lnTo>
                  <a:lnTo>
                    <a:pt x="2061" y="7701"/>
                  </a:lnTo>
                  <a:lnTo>
                    <a:pt x="0" y="7701"/>
                  </a:lnTo>
                  <a:lnTo>
                    <a:pt x="0" y="6972"/>
                  </a:lnTo>
                  <a:close/>
                </a:path>
                <a:path w="18825" h="8606">
                  <a:moveTo>
                    <a:pt x="6386" y="6972"/>
                  </a:moveTo>
                  <a:lnTo>
                    <a:pt x="10708" y="6972"/>
                  </a:lnTo>
                  <a:lnTo>
                    <a:pt x="10708" y="7701"/>
                  </a:lnTo>
                  <a:lnTo>
                    <a:pt x="6386" y="7701"/>
                  </a:lnTo>
                  <a:lnTo>
                    <a:pt x="6386" y="6972"/>
                  </a:lnTo>
                  <a:close/>
                </a:path>
                <a:path w="18825" h="8606">
                  <a:moveTo>
                    <a:pt x="10708" y="6972"/>
                  </a:moveTo>
                  <a:lnTo>
                    <a:pt x="14855" y="6972"/>
                  </a:lnTo>
                  <a:lnTo>
                    <a:pt x="14855" y="7701"/>
                  </a:lnTo>
                  <a:lnTo>
                    <a:pt x="10708" y="7701"/>
                  </a:lnTo>
                  <a:lnTo>
                    <a:pt x="10708" y="6972"/>
                  </a:lnTo>
                  <a:close/>
                </a:path>
                <a:path w="18825" h="8606">
                  <a:moveTo>
                    <a:pt x="14856" y="6972"/>
                  </a:moveTo>
                  <a:lnTo>
                    <a:pt x="18825" y="6972"/>
                  </a:lnTo>
                  <a:lnTo>
                    <a:pt x="18825" y="7701"/>
                  </a:lnTo>
                  <a:lnTo>
                    <a:pt x="14856" y="7701"/>
                  </a:lnTo>
                  <a:lnTo>
                    <a:pt x="14856" y="6972"/>
                  </a:lnTo>
                  <a:close/>
                </a:path>
                <a:path w="18825" h="8606">
                  <a:moveTo>
                    <a:pt x="0" y="7701"/>
                  </a:moveTo>
                  <a:lnTo>
                    <a:pt x="2061" y="7701"/>
                  </a:lnTo>
                  <a:lnTo>
                    <a:pt x="2061" y="8606"/>
                  </a:lnTo>
                  <a:lnTo>
                    <a:pt x="0" y="8606"/>
                  </a:lnTo>
                  <a:lnTo>
                    <a:pt x="0" y="7701"/>
                  </a:lnTo>
                  <a:close/>
                </a:path>
                <a:path w="18825" h="8606">
                  <a:moveTo>
                    <a:pt x="6386" y="7701"/>
                  </a:moveTo>
                  <a:lnTo>
                    <a:pt x="10708" y="7701"/>
                  </a:lnTo>
                  <a:lnTo>
                    <a:pt x="10708" y="8606"/>
                  </a:lnTo>
                  <a:lnTo>
                    <a:pt x="6386" y="8606"/>
                  </a:lnTo>
                  <a:lnTo>
                    <a:pt x="6386" y="7701"/>
                  </a:lnTo>
                  <a:close/>
                </a:path>
                <a:path w="18825" h="8606">
                  <a:moveTo>
                    <a:pt x="10708" y="7701"/>
                  </a:moveTo>
                  <a:lnTo>
                    <a:pt x="14855" y="7701"/>
                  </a:lnTo>
                  <a:lnTo>
                    <a:pt x="14855" y="8606"/>
                  </a:lnTo>
                  <a:lnTo>
                    <a:pt x="10708" y="8606"/>
                  </a:lnTo>
                  <a:lnTo>
                    <a:pt x="10708" y="7701"/>
                  </a:lnTo>
                  <a:close/>
                </a:path>
                <a:path w="18825" h="8606">
                  <a:moveTo>
                    <a:pt x="14856" y="7701"/>
                  </a:moveTo>
                  <a:lnTo>
                    <a:pt x="18825" y="7701"/>
                  </a:lnTo>
                  <a:lnTo>
                    <a:pt x="18825" y="8606"/>
                  </a:lnTo>
                  <a:lnTo>
                    <a:pt x="14856" y="8606"/>
                  </a:lnTo>
                  <a:lnTo>
                    <a:pt x="14856" y="7701"/>
                  </a:lnTo>
                  <a:close/>
                </a:path>
              </a:pathLst>
            </a:custGeom>
            <a:solidFill>
              <a:srgbClr val="00B0F0">
                <a:alpha val="85098"/>
              </a:srgbClr>
            </a:solidFill>
            <a:ln w="0" cap="flat">
              <a:noFill/>
              <a:prstDash val="solid"/>
              <a:miter lim="0"/>
            </a:ln>
          </p:spPr>
          <p:txBody>
            <a:bodyPr rtlCol="0"/>
            <a:lstStyle/>
            <a:p>
              <a:pPr algn="ctr"/>
              <a:endParaRPr lang="zh-CN" altLang="en-US"/>
            </a:p>
          </p:txBody>
        </p:sp>
        <p:sp>
          <p:nvSpPr>
            <p:cNvPr id="410" name="path 410"/>
            <p:cNvSpPr/>
            <p:nvPr/>
          </p:nvSpPr>
          <p:spPr>
            <a:xfrm>
              <a:off x="1309116" y="0"/>
              <a:ext cx="2746247" cy="5465064"/>
            </a:xfrm>
            <a:custGeom>
              <a:avLst/>
              <a:gdLst/>
              <a:ahLst/>
              <a:cxnLst/>
              <a:rect l="0" t="0" r="0" b="0"/>
              <a:pathLst>
                <a:path w="4324" h="8606">
                  <a:moveTo>
                    <a:pt x="0" y="0"/>
                  </a:moveTo>
                  <a:lnTo>
                    <a:pt x="4324" y="0"/>
                  </a:lnTo>
                  <a:lnTo>
                    <a:pt x="4324" y="580"/>
                  </a:lnTo>
                  <a:lnTo>
                    <a:pt x="0" y="580"/>
                  </a:lnTo>
                  <a:lnTo>
                    <a:pt x="0" y="0"/>
                  </a:lnTo>
                  <a:close/>
                </a:path>
                <a:path w="4324" h="8606">
                  <a:moveTo>
                    <a:pt x="0" y="580"/>
                  </a:moveTo>
                  <a:lnTo>
                    <a:pt x="4324" y="580"/>
                  </a:lnTo>
                  <a:lnTo>
                    <a:pt x="4324" y="1099"/>
                  </a:lnTo>
                  <a:lnTo>
                    <a:pt x="0" y="1099"/>
                  </a:lnTo>
                  <a:lnTo>
                    <a:pt x="0" y="580"/>
                  </a:lnTo>
                  <a:close/>
                </a:path>
                <a:path w="4324" h="8606">
                  <a:moveTo>
                    <a:pt x="0" y="1099"/>
                  </a:moveTo>
                  <a:lnTo>
                    <a:pt x="4324" y="1099"/>
                  </a:lnTo>
                  <a:lnTo>
                    <a:pt x="4324" y="1888"/>
                  </a:lnTo>
                  <a:lnTo>
                    <a:pt x="0" y="1888"/>
                  </a:lnTo>
                  <a:lnTo>
                    <a:pt x="0" y="1099"/>
                  </a:lnTo>
                  <a:close/>
                </a:path>
                <a:path w="4324" h="8606">
                  <a:moveTo>
                    <a:pt x="0" y="1888"/>
                  </a:moveTo>
                  <a:lnTo>
                    <a:pt x="4324" y="1888"/>
                  </a:lnTo>
                  <a:lnTo>
                    <a:pt x="4324" y="2455"/>
                  </a:lnTo>
                  <a:lnTo>
                    <a:pt x="0" y="2455"/>
                  </a:lnTo>
                  <a:lnTo>
                    <a:pt x="0" y="1888"/>
                  </a:lnTo>
                  <a:close/>
                </a:path>
                <a:path w="4324" h="8606">
                  <a:moveTo>
                    <a:pt x="0" y="2455"/>
                  </a:moveTo>
                  <a:lnTo>
                    <a:pt x="4324" y="2455"/>
                  </a:lnTo>
                  <a:lnTo>
                    <a:pt x="4324" y="3244"/>
                  </a:lnTo>
                  <a:lnTo>
                    <a:pt x="0" y="3244"/>
                  </a:lnTo>
                  <a:lnTo>
                    <a:pt x="0" y="2455"/>
                  </a:lnTo>
                  <a:close/>
                </a:path>
                <a:path w="4324" h="8606">
                  <a:moveTo>
                    <a:pt x="0" y="3244"/>
                  </a:moveTo>
                  <a:lnTo>
                    <a:pt x="4324" y="3244"/>
                  </a:lnTo>
                  <a:lnTo>
                    <a:pt x="4324" y="4034"/>
                  </a:lnTo>
                  <a:lnTo>
                    <a:pt x="0" y="4034"/>
                  </a:lnTo>
                  <a:lnTo>
                    <a:pt x="0" y="3244"/>
                  </a:lnTo>
                  <a:close/>
                </a:path>
                <a:path w="4324" h="8606">
                  <a:moveTo>
                    <a:pt x="0" y="4034"/>
                  </a:moveTo>
                  <a:lnTo>
                    <a:pt x="4324" y="4034"/>
                  </a:lnTo>
                  <a:lnTo>
                    <a:pt x="4324" y="4581"/>
                  </a:lnTo>
                  <a:lnTo>
                    <a:pt x="0" y="4581"/>
                  </a:lnTo>
                  <a:lnTo>
                    <a:pt x="0" y="4034"/>
                  </a:lnTo>
                  <a:close/>
                </a:path>
                <a:path w="4324" h="8606">
                  <a:moveTo>
                    <a:pt x="0" y="4581"/>
                  </a:moveTo>
                  <a:lnTo>
                    <a:pt x="4324" y="4581"/>
                  </a:lnTo>
                  <a:lnTo>
                    <a:pt x="4324" y="5131"/>
                  </a:lnTo>
                  <a:lnTo>
                    <a:pt x="0" y="5131"/>
                  </a:lnTo>
                  <a:lnTo>
                    <a:pt x="0" y="4581"/>
                  </a:lnTo>
                  <a:close/>
                </a:path>
                <a:path w="4324" h="8606">
                  <a:moveTo>
                    <a:pt x="0" y="5131"/>
                  </a:moveTo>
                  <a:lnTo>
                    <a:pt x="4324" y="5131"/>
                  </a:lnTo>
                  <a:lnTo>
                    <a:pt x="4324" y="5675"/>
                  </a:lnTo>
                  <a:lnTo>
                    <a:pt x="0" y="5675"/>
                  </a:lnTo>
                  <a:lnTo>
                    <a:pt x="0" y="5131"/>
                  </a:lnTo>
                  <a:close/>
                </a:path>
                <a:path w="4324" h="8606">
                  <a:moveTo>
                    <a:pt x="0" y="5675"/>
                  </a:moveTo>
                  <a:lnTo>
                    <a:pt x="4324" y="5675"/>
                  </a:lnTo>
                  <a:lnTo>
                    <a:pt x="4324" y="6386"/>
                  </a:lnTo>
                  <a:lnTo>
                    <a:pt x="0" y="6386"/>
                  </a:lnTo>
                  <a:lnTo>
                    <a:pt x="0" y="5675"/>
                  </a:lnTo>
                  <a:close/>
                </a:path>
                <a:path w="4324" h="8606">
                  <a:moveTo>
                    <a:pt x="0" y="6386"/>
                  </a:moveTo>
                  <a:lnTo>
                    <a:pt x="4324" y="6386"/>
                  </a:lnTo>
                  <a:lnTo>
                    <a:pt x="4324" y="6971"/>
                  </a:lnTo>
                  <a:lnTo>
                    <a:pt x="0" y="6971"/>
                  </a:lnTo>
                  <a:lnTo>
                    <a:pt x="0" y="6386"/>
                  </a:lnTo>
                  <a:close/>
                </a:path>
                <a:path w="4324" h="8606">
                  <a:moveTo>
                    <a:pt x="0" y="6972"/>
                  </a:moveTo>
                  <a:lnTo>
                    <a:pt x="4324" y="6972"/>
                  </a:lnTo>
                  <a:lnTo>
                    <a:pt x="4324" y="7701"/>
                  </a:lnTo>
                  <a:lnTo>
                    <a:pt x="0" y="7701"/>
                  </a:lnTo>
                  <a:lnTo>
                    <a:pt x="0" y="6972"/>
                  </a:lnTo>
                  <a:close/>
                </a:path>
                <a:path w="4324" h="8606">
                  <a:moveTo>
                    <a:pt x="0" y="7701"/>
                  </a:moveTo>
                  <a:lnTo>
                    <a:pt x="4324" y="7701"/>
                  </a:lnTo>
                  <a:lnTo>
                    <a:pt x="4324" y="8606"/>
                  </a:lnTo>
                  <a:lnTo>
                    <a:pt x="0" y="8606"/>
                  </a:lnTo>
                  <a:lnTo>
                    <a:pt x="0" y="7701"/>
                  </a:lnTo>
                  <a:close/>
                </a:path>
              </a:pathLst>
            </a:custGeom>
            <a:solidFill>
              <a:srgbClr val="BFBFBF">
                <a:alpha val="85098"/>
              </a:srgbClr>
            </a:solidFill>
            <a:ln w="0" cap="flat">
              <a:noFill/>
              <a:prstDash val="solid"/>
              <a:miter lim="0"/>
            </a:ln>
          </p:spPr>
          <p:txBody>
            <a:bodyPr rtlCol="0"/>
            <a:lstStyle/>
            <a:p>
              <a:pPr algn="ctr"/>
              <a:endParaRPr lang="zh-CN" altLang="en-US"/>
            </a:p>
          </p:txBody>
        </p:sp>
      </p:grpSp>
      <p:graphicFrame>
        <p:nvGraphicFramePr>
          <p:cNvPr id="412" name="table 412"/>
          <p:cNvGraphicFramePr>
            <a:graphicFrameLocks noGrp="1"/>
          </p:cNvGraphicFramePr>
          <p:nvPr/>
        </p:nvGraphicFramePr>
        <p:xfrm>
          <a:off x="688340" y="1436370"/>
          <a:ext cx="11967210" cy="5476875"/>
        </p:xfrm>
        <a:graphic>
          <a:graphicData uri="http://schemas.openxmlformats.org/drawingml/2006/table">
            <a:tbl>
              <a:tblPr/>
              <a:tblGrid>
                <a:gridCol w="1316355"/>
                <a:gridCol w="663575"/>
                <a:gridCol w="2082164"/>
                <a:gridCol w="685165"/>
                <a:gridCol w="2059939"/>
                <a:gridCol w="608965"/>
                <a:gridCol w="2023110"/>
                <a:gridCol w="546734"/>
                <a:gridCol w="1981200"/>
              </a:tblGrid>
              <a:tr h="375920">
                <a:tc>
                  <a:txBody>
                    <a:bodyPr/>
                    <a:lstStyle/>
                    <a:p>
                      <a:pPr algn="l" rtl="0" eaLnBrk="0">
                        <a:lnSpc>
                          <a:spcPct val="100000"/>
                        </a:lnSpc>
                      </a:pPr>
                      <a:endParaRPr sz="700" dirty="0">
                        <a:latin typeface="Arial" panose="020B0604020202020204"/>
                        <a:ea typeface="Arial" panose="020B0604020202020204"/>
                        <a:cs typeface="Arial" panose="020B0604020202020204"/>
                      </a:endParaRPr>
                    </a:p>
                    <a:p>
                      <a:pPr marL="307340"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对比项目</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5000"/>
                        </a:lnSpc>
                      </a:pPr>
                      <a:endParaRPr sz="600" dirty="0">
                        <a:latin typeface="Arial" panose="020B0604020202020204"/>
                        <a:ea typeface="Arial" panose="020B0604020202020204"/>
                        <a:cs typeface="Arial" panose="020B0604020202020204"/>
                      </a:endParaRPr>
                    </a:p>
                    <a:p>
                      <a:pPr marL="840740"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希森美克产品</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3000"/>
                        </a:lnSpc>
                      </a:pPr>
                      <a:endParaRPr sz="400" dirty="0">
                        <a:latin typeface="Arial" panose="020B0604020202020204"/>
                        <a:ea typeface="Arial" panose="020B0604020202020204"/>
                        <a:cs typeface="Arial" panose="020B0604020202020204"/>
                      </a:endParaRPr>
                    </a:p>
                    <a:p>
                      <a:pPr marL="793750" algn="l" rtl="0" eaLnBrk="0">
                        <a:lnSpc>
                          <a:spcPts val="1855"/>
                        </a:lnSpc>
                        <a:spcBef>
                          <a:spcPts val="0"/>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国外竞争对手1</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3000"/>
                        </a:lnSpc>
                      </a:pPr>
                      <a:endParaRPr sz="400" dirty="0">
                        <a:latin typeface="Arial" panose="020B0604020202020204"/>
                        <a:ea typeface="Arial" panose="020B0604020202020204"/>
                        <a:cs typeface="Arial" panose="020B0604020202020204"/>
                      </a:endParaRPr>
                    </a:p>
                    <a:p>
                      <a:pPr marL="737235" algn="l" rtl="0" eaLnBrk="0">
                        <a:lnSpc>
                          <a:spcPts val="1855"/>
                        </a:lnSpc>
                        <a:spcBef>
                          <a:spcPts val="0"/>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国内竞争对手1</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3000"/>
                        </a:lnSpc>
                      </a:pPr>
                      <a:endParaRPr sz="400" dirty="0">
                        <a:latin typeface="Arial" panose="020B0604020202020204"/>
                        <a:ea typeface="Arial" panose="020B0604020202020204"/>
                        <a:cs typeface="Arial" panose="020B0604020202020204"/>
                      </a:endParaRPr>
                    </a:p>
                    <a:p>
                      <a:pPr marL="682625" algn="l" rtl="0" eaLnBrk="0">
                        <a:lnSpc>
                          <a:spcPts val="1855"/>
                        </a:lnSpc>
                        <a:spcBef>
                          <a:spcPts val="0"/>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国内竞争对手2</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7659">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307975"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技术路线</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773430" algn="l" rtl="0" eaLnBrk="0">
                        <a:lnSpc>
                          <a:spcPct val="87000"/>
                        </a:lnSpc>
                        <a:spcBef>
                          <a:spcPts val="0"/>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超亲水+抗静电</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36000"/>
                        </a:lnSpc>
                      </a:pPr>
                      <a:endParaRPr sz="200" dirty="0">
                        <a:latin typeface="Arial" panose="020B0604020202020204"/>
                        <a:ea typeface="Arial" panose="020B0604020202020204"/>
                        <a:cs typeface="Arial" panose="020B0604020202020204"/>
                      </a:endParaRPr>
                    </a:p>
                    <a:p>
                      <a:pPr marL="339090" algn="l" rtl="0" eaLnBrk="0">
                        <a:lnSpc>
                          <a:spcPts val="1855"/>
                        </a:lnSpc>
                        <a:spcBef>
                          <a:spcPts val="0"/>
                        </a:spcBef>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疏水（水接触角大于</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90°)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36000"/>
                        </a:lnSpc>
                      </a:pPr>
                      <a:endParaRPr sz="200" dirty="0">
                        <a:latin typeface="Arial" panose="020B0604020202020204"/>
                        <a:ea typeface="Arial" panose="020B0604020202020204"/>
                        <a:cs typeface="Arial" panose="020B0604020202020204"/>
                      </a:endParaRPr>
                    </a:p>
                    <a:p>
                      <a:pPr marL="282575" algn="l" rtl="0" eaLnBrk="0">
                        <a:lnSpc>
                          <a:spcPts val="1855"/>
                        </a:lnSpc>
                        <a:spcBef>
                          <a:spcPts val="0"/>
                        </a:spcBef>
                      </a:pPr>
                      <a:r>
                        <a:rPr sz="1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疏水（水接触角大于</a:t>
                      </a: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90°)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36000"/>
                        </a:lnSpc>
                      </a:pPr>
                      <a:endParaRPr sz="200" dirty="0">
                        <a:latin typeface="Arial" panose="020B0604020202020204"/>
                        <a:ea typeface="Arial" panose="020B0604020202020204"/>
                        <a:cs typeface="Arial" panose="020B0604020202020204"/>
                      </a:endParaRPr>
                    </a:p>
                    <a:p>
                      <a:pPr marL="229870" algn="l" rtl="0" eaLnBrk="0">
                        <a:lnSpc>
                          <a:spcPts val="1855"/>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亲水（水接触角大于20°)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650">
                <a:tc>
                  <a:txBody>
                    <a:bodyPr/>
                    <a:lstStyle/>
                    <a:p>
                      <a:pPr algn="l" rtl="0" eaLnBrk="0">
                        <a:lnSpc>
                          <a:spcPct val="110000"/>
                        </a:lnSpc>
                      </a:pPr>
                      <a:endParaRPr sz="1000" dirty="0">
                        <a:latin typeface="Arial" panose="020B0604020202020204"/>
                        <a:ea typeface="Arial" panose="020B0604020202020204"/>
                        <a:cs typeface="Arial" panose="020B0604020202020204"/>
                      </a:endParaRPr>
                    </a:p>
                    <a:p>
                      <a:pPr marL="485140" algn="l" rtl="0" eaLnBrk="0">
                        <a:lnSpc>
                          <a:spcPct val="86000"/>
                        </a:lnSpc>
                        <a:spcBef>
                          <a:spcPts val="5"/>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涂层</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30000"/>
                        </a:lnSpc>
                      </a:pPr>
                      <a:endParaRPr sz="300" dirty="0">
                        <a:latin typeface="Arial" panose="020B0604020202020204"/>
                        <a:ea typeface="Arial" panose="020B0604020202020204"/>
                        <a:cs typeface="Arial" panose="020B0604020202020204"/>
                      </a:endParaRPr>
                    </a:p>
                    <a:p>
                      <a:pPr marL="842645" algn="l" rtl="0" eaLnBrk="0">
                        <a:lnSpc>
                          <a:spcPct val="83000"/>
                        </a:lnSpc>
                        <a:spcBef>
                          <a:spcPts val="0"/>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单或者双涂层</a:t>
                      </a:r>
                      <a:endParaRPr sz="1400" dirty="0">
                        <a:latin typeface="微软雅黑" panose="020B0503020204020204" charset="-122"/>
                        <a:ea typeface="微软雅黑" panose="020B0503020204020204" charset="-122"/>
                        <a:cs typeface="微软雅黑" panose="020B0503020204020204" charset="-122"/>
                      </a:endParaRPr>
                    </a:p>
                    <a:p>
                      <a:pPr marL="685800" algn="l" rtl="0" eaLnBrk="0">
                        <a:lnSpc>
                          <a:spcPts val="1850"/>
                        </a:lnSpc>
                      </a:pPr>
                      <a:r>
                        <a:rPr sz="1400" b="1"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100" dirty="0">
                          <a:solidFill>
                            <a:srgbClr val="FF0000">
                              <a:alpha val="100000"/>
                            </a:srgbClr>
                          </a:solidFill>
                          <a:latin typeface="微软雅黑" panose="020B0503020204020204" charset="-122"/>
                          <a:ea typeface="微软雅黑" panose="020B0503020204020204" charset="-122"/>
                          <a:cs typeface="微软雅黑" panose="020B0503020204020204" charset="-122"/>
                        </a:rPr>
                        <a:t>底面均为致密层</a:t>
                      </a:r>
                      <a:r>
                        <a:rPr sz="1400" b="1"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0000"/>
                        </a:lnSpc>
                      </a:pPr>
                      <a:endParaRPr sz="400" dirty="0">
                        <a:latin typeface="Arial" panose="020B0604020202020204"/>
                        <a:ea typeface="Arial" panose="020B0604020202020204"/>
                        <a:cs typeface="Arial" panose="020B0604020202020204"/>
                      </a:endParaRPr>
                    </a:p>
                    <a:p>
                      <a:pPr marL="1107440" algn="l" rtl="0" eaLnBrk="0">
                        <a:lnSpc>
                          <a:spcPct val="82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双涂层</a:t>
                      </a:r>
                      <a:endParaRPr sz="1400" dirty="0">
                        <a:latin typeface="微软雅黑" panose="020B0503020204020204" charset="-122"/>
                        <a:ea typeface="微软雅黑" panose="020B0503020204020204" charset="-122"/>
                        <a:cs typeface="微软雅黑" panose="020B0503020204020204" charset="-122"/>
                      </a:endParaRPr>
                    </a:p>
                    <a:p>
                      <a:pPr marL="507365" algn="l" rtl="0" eaLnBrk="0">
                        <a:lnSpc>
                          <a:spcPts val="1850"/>
                        </a:lnSpc>
                      </a:pPr>
                      <a:r>
                        <a:rPr sz="14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（底致密层、面疏松</a:t>
                      </a:r>
                      <a:r>
                        <a:rPr sz="14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层）</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0000"/>
                        </a:lnSpc>
                      </a:pPr>
                      <a:endParaRPr sz="400" dirty="0">
                        <a:latin typeface="Arial" panose="020B0604020202020204"/>
                        <a:ea typeface="Arial" panose="020B0604020202020204"/>
                        <a:cs typeface="Arial" panose="020B0604020202020204"/>
                      </a:endParaRPr>
                    </a:p>
                    <a:p>
                      <a:pPr marL="1051560" algn="l" rtl="0" eaLnBrk="0">
                        <a:lnSpc>
                          <a:spcPct val="82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双涂层</a:t>
                      </a:r>
                      <a:endParaRPr sz="1400" dirty="0">
                        <a:latin typeface="微软雅黑" panose="020B0503020204020204" charset="-122"/>
                        <a:ea typeface="微软雅黑" panose="020B0503020204020204" charset="-122"/>
                        <a:cs typeface="微软雅黑" panose="020B0503020204020204" charset="-122"/>
                      </a:endParaRPr>
                    </a:p>
                    <a:p>
                      <a:pPr marL="451485" algn="l" rtl="0" eaLnBrk="0">
                        <a:lnSpc>
                          <a:spcPts val="1850"/>
                        </a:lnSpc>
                      </a:pPr>
                      <a:r>
                        <a:rPr sz="14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（底致密层、面疏松</a:t>
                      </a:r>
                      <a:r>
                        <a:rPr sz="14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层）</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0000"/>
                        </a:lnSpc>
                      </a:pPr>
                      <a:endParaRPr sz="400" dirty="0">
                        <a:latin typeface="Arial" panose="020B0604020202020204"/>
                        <a:ea typeface="Arial" panose="020B0604020202020204"/>
                        <a:cs typeface="Arial" panose="020B0604020202020204"/>
                      </a:endParaRPr>
                    </a:p>
                    <a:p>
                      <a:pPr marL="996315" algn="l" rtl="0" eaLnBrk="0">
                        <a:lnSpc>
                          <a:spcPct val="82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双涂层</a:t>
                      </a:r>
                      <a:endParaRPr sz="1400" dirty="0">
                        <a:latin typeface="微软雅黑" panose="020B0503020204020204" charset="-122"/>
                        <a:ea typeface="微软雅黑" panose="020B0503020204020204" charset="-122"/>
                        <a:cs typeface="微软雅黑" panose="020B0503020204020204" charset="-122"/>
                      </a:endParaRPr>
                    </a:p>
                    <a:p>
                      <a:pPr marL="396240" algn="l" rtl="0" eaLnBrk="0">
                        <a:lnSpc>
                          <a:spcPts val="1850"/>
                        </a:lnSpc>
                      </a:pPr>
                      <a:r>
                        <a:rPr sz="14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（底致密层、面疏松</a:t>
                      </a:r>
                      <a:r>
                        <a:rPr sz="14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层）</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0045">
                <a:tc>
                  <a:txBody>
                    <a:bodyPr/>
                    <a:lstStyle/>
                    <a:p>
                      <a:pPr algn="l" rtl="0" eaLnBrk="0">
                        <a:lnSpc>
                          <a:spcPct val="104000"/>
                        </a:lnSpc>
                      </a:pPr>
                      <a:endParaRPr sz="600" dirty="0">
                        <a:latin typeface="Arial" panose="020B0604020202020204"/>
                        <a:ea typeface="Arial" panose="020B0604020202020204"/>
                        <a:cs typeface="Arial" panose="020B0604020202020204"/>
                      </a:endParaRPr>
                    </a:p>
                    <a:p>
                      <a:pPr marL="306705"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水接触角</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27000"/>
                        </a:lnSpc>
                      </a:pPr>
                      <a:endParaRPr sz="300" dirty="0">
                        <a:latin typeface="Arial" panose="020B0604020202020204"/>
                        <a:ea typeface="Arial" panose="020B0604020202020204"/>
                        <a:cs typeface="Arial" panose="020B0604020202020204"/>
                      </a:endParaRPr>
                    </a:p>
                    <a:p>
                      <a:pPr marL="502920" algn="l" rtl="0" eaLnBrk="0">
                        <a:lnSpc>
                          <a:spcPts val="1855"/>
                        </a:lnSpc>
                        <a:spcBef>
                          <a:spcPts val="0"/>
                        </a:spcBef>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初期&lt;10°</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长期°</a:t>
                      </a:r>
                      <a:r>
                        <a:rPr sz="1400" b="1"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&lt;20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27000"/>
                        </a:lnSpc>
                      </a:pPr>
                      <a:endParaRPr sz="300" dirty="0">
                        <a:latin typeface="Arial" panose="020B0604020202020204"/>
                        <a:ea typeface="Arial" panose="020B0604020202020204"/>
                        <a:cs typeface="Arial" panose="020B0604020202020204"/>
                      </a:endParaRPr>
                    </a:p>
                    <a:p>
                      <a:pPr marL="392430" algn="l" rtl="0" eaLnBrk="0">
                        <a:lnSpc>
                          <a:spcPts val="1855"/>
                        </a:lnSpc>
                        <a:spcBef>
                          <a:spcPts val="0"/>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初期&gt;95°</a:t>
                      </a:r>
                      <a:r>
                        <a:rPr sz="1400" b="1" kern="0" spc="-1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长期小于50°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27000"/>
                        </a:lnSpc>
                      </a:pPr>
                      <a:endParaRPr sz="300" dirty="0">
                        <a:latin typeface="Arial" panose="020B0604020202020204"/>
                        <a:ea typeface="Arial" panose="020B0604020202020204"/>
                        <a:cs typeface="Arial" panose="020B0604020202020204"/>
                      </a:endParaRPr>
                    </a:p>
                    <a:p>
                      <a:pPr marL="335915" algn="l" rtl="0" eaLnBrk="0">
                        <a:lnSpc>
                          <a:spcPts val="1855"/>
                        </a:lnSpc>
                        <a:spcBef>
                          <a:spcPts val="0"/>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初期&gt;95°</a:t>
                      </a:r>
                      <a:r>
                        <a:rPr sz="1400" b="1" kern="0" spc="-1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长期小于50°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27000"/>
                        </a:lnSpc>
                      </a:pPr>
                      <a:endParaRPr sz="300" dirty="0">
                        <a:latin typeface="Arial" panose="020B0604020202020204"/>
                        <a:ea typeface="Arial" panose="020B0604020202020204"/>
                        <a:cs typeface="Arial" panose="020B0604020202020204"/>
                      </a:endParaRPr>
                    </a:p>
                    <a:p>
                      <a:pPr marL="281305" algn="l" rtl="0" eaLnBrk="0">
                        <a:lnSpc>
                          <a:spcPts val="1855"/>
                        </a:lnSpc>
                        <a:spcBef>
                          <a:spcPts val="0"/>
                        </a:spcBef>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初期&gt;20°</a:t>
                      </a:r>
                      <a:r>
                        <a:rPr sz="1400" b="1" kern="0" spc="-1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4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长期小于50°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650">
                <a:tc>
                  <a:txBody>
                    <a:bodyPr/>
                    <a:lstStyle/>
                    <a:p>
                      <a:pPr algn="l" rtl="0" eaLnBrk="0">
                        <a:lnSpc>
                          <a:spcPct val="100000"/>
                        </a:lnSpc>
                      </a:pPr>
                      <a:endParaRPr sz="400" dirty="0">
                        <a:latin typeface="Arial" panose="020B0604020202020204"/>
                        <a:ea typeface="Arial" panose="020B0604020202020204"/>
                        <a:cs typeface="Arial" panose="020B0604020202020204"/>
                      </a:endParaRPr>
                    </a:p>
                    <a:p>
                      <a:pPr marL="307975" algn="l" rtl="0" eaLnBrk="0">
                        <a:lnSpc>
                          <a:spcPct val="82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透光率增</a:t>
                      </a:r>
                      <a:endParaRPr sz="1400" dirty="0">
                        <a:latin typeface="微软雅黑" panose="020B0503020204020204" charset="-122"/>
                        <a:ea typeface="微软雅黑" panose="020B0503020204020204" charset="-122"/>
                        <a:cs typeface="微软雅黑" panose="020B0503020204020204" charset="-122"/>
                      </a:endParaRPr>
                    </a:p>
                    <a:p>
                      <a:pPr marL="528320" algn="l" rtl="0" eaLnBrk="0">
                        <a:lnSpc>
                          <a:spcPts val="1855"/>
                        </a:lnSpc>
                      </a:pPr>
                      <a:r>
                        <a:rPr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(ΔT)</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53340" algn="l" rtl="0" eaLnBrk="0">
                        <a:lnSpc>
                          <a:spcPts val="1855"/>
                        </a:lnSpc>
                        <a:spcBef>
                          <a:spcPts val="0"/>
                        </a:spcBef>
                      </a:pP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   </a:t>
                      </a:r>
                      <a:r>
                        <a:rPr sz="14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2.2-</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2.4%</a:t>
                      </a:r>
                      <a:endParaRPr sz="1400" dirty="0">
                        <a:latin typeface="微软雅黑" panose="020B0503020204020204" charset="-122"/>
                        <a:ea typeface="微软雅黑" panose="020B0503020204020204" charset="-122"/>
                        <a:cs typeface="微软雅黑" panose="020B0503020204020204" charset="-122"/>
                      </a:endParaRPr>
                    </a:p>
                    <a:p>
                      <a:pPr marL="52070" algn="l" rtl="0" eaLnBrk="0">
                        <a:lnSpc>
                          <a:spcPct val="95000"/>
                        </a:lnSpc>
                        <a:spcBef>
                          <a:spcPts val="85"/>
                        </a:spcBef>
                      </a:pP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   </a:t>
                      </a:r>
                      <a:r>
                        <a:rPr sz="14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2.8-3</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110490" algn="l" rtl="0" eaLnBrk="0">
                        <a:lnSpc>
                          <a:spcPts val="1855"/>
                        </a:lnSpc>
                        <a:spcBef>
                          <a:spcPts val="0"/>
                        </a:spcBef>
                      </a:pP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   </a:t>
                      </a:r>
                      <a:r>
                        <a:rPr sz="14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2.2-</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2.4%</a:t>
                      </a:r>
                      <a:endParaRPr sz="1400" dirty="0">
                        <a:latin typeface="微软雅黑" panose="020B0503020204020204" charset="-122"/>
                        <a:ea typeface="微软雅黑" panose="020B0503020204020204" charset="-122"/>
                        <a:cs typeface="微软雅黑" panose="020B0503020204020204" charset="-122"/>
                      </a:endParaRPr>
                    </a:p>
                    <a:p>
                      <a:pPr marL="99060" algn="l" rtl="0" eaLnBrk="0">
                        <a:lnSpc>
                          <a:spcPct val="95000"/>
                        </a:lnSpc>
                        <a:spcBef>
                          <a:spcPts val="85"/>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2.6%</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104140" algn="l" rtl="0" eaLnBrk="0">
                        <a:lnSpc>
                          <a:spcPts val="1855"/>
                        </a:lnSpc>
                        <a:spcBef>
                          <a:spcPts val="0"/>
                        </a:spcBef>
                      </a:pP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   </a:t>
                      </a:r>
                      <a:r>
                        <a:rPr sz="14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2.2-</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2.4%</a:t>
                      </a:r>
                      <a:endParaRPr sz="1400" dirty="0">
                        <a:latin typeface="微软雅黑" panose="020B0503020204020204" charset="-122"/>
                        <a:ea typeface="微软雅黑" panose="020B0503020204020204" charset="-122"/>
                        <a:cs typeface="微软雅黑" panose="020B0503020204020204" charset="-122"/>
                      </a:endParaRPr>
                    </a:p>
                    <a:p>
                      <a:pPr marL="118745" algn="l" rtl="0" eaLnBrk="0">
                        <a:lnSpc>
                          <a:spcPct val="95000"/>
                        </a:lnSpc>
                        <a:spcBef>
                          <a:spcPts val="85"/>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2.6%</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111760" algn="l" rtl="0" eaLnBrk="0">
                        <a:lnSpc>
                          <a:spcPts val="1855"/>
                        </a:lnSpc>
                        <a:spcBef>
                          <a:spcPts val="0"/>
                        </a:spcBef>
                      </a:pP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   </a:t>
                      </a:r>
                      <a:r>
                        <a:rPr sz="14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2.2-</a:t>
                      </a:r>
                      <a:r>
                        <a:rPr sz="14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2.4%</a:t>
                      </a:r>
                      <a:endParaRPr sz="1400" dirty="0">
                        <a:latin typeface="微软雅黑" panose="020B0503020204020204" charset="-122"/>
                        <a:ea typeface="微软雅黑" panose="020B0503020204020204" charset="-122"/>
                        <a:cs typeface="微软雅黑" panose="020B0503020204020204" charset="-122"/>
                      </a:endParaRPr>
                    </a:p>
                    <a:p>
                      <a:pPr marL="126365" algn="l" rtl="0" eaLnBrk="0">
                        <a:lnSpc>
                          <a:spcPct val="95000"/>
                        </a:lnSpc>
                        <a:spcBef>
                          <a:spcPts val="85"/>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2.6%</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650">
                <a:tc>
                  <a:txBody>
                    <a:bodyPr/>
                    <a:lstStyle/>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403225" algn="l" rtl="0" eaLnBrk="0">
                        <a:lnSpc>
                          <a:spcPct val="87000"/>
                        </a:lnSpc>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耐磨性</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876935" algn="l" rtl="0" eaLnBrk="0">
                        <a:lnSpc>
                          <a:spcPts val="1765"/>
                        </a:lnSpc>
                        <a:spcBef>
                          <a:spcPts val="0"/>
                        </a:spcBef>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&gt;25000次，</a:t>
                      </a:r>
                      <a:endParaRPr sz="1400" dirty="0">
                        <a:latin typeface="微软雅黑" panose="020B0503020204020204" charset="-122"/>
                        <a:ea typeface="微软雅黑" panose="020B0503020204020204" charset="-122"/>
                        <a:cs typeface="微软雅黑" panose="020B0503020204020204" charset="-122"/>
                      </a:endParaRPr>
                    </a:p>
                    <a:p>
                      <a:pPr marL="645160" algn="l" rtl="0" eaLnBrk="0">
                        <a:lnSpc>
                          <a:spcPts val="1765"/>
                        </a:lnSpc>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透光性下降&lt;0.5%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876300" algn="l" rtl="0" eaLnBrk="0">
                        <a:lnSpc>
                          <a:spcPts val="1765"/>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&gt;10000次，</a:t>
                      </a:r>
                      <a:endParaRPr sz="1400" dirty="0">
                        <a:latin typeface="微软雅黑" panose="020B0503020204020204" charset="-122"/>
                        <a:ea typeface="微软雅黑" panose="020B0503020204020204" charset="-122"/>
                        <a:cs typeface="微软雅黑" panose="020B0503020204020204" charset="-122"/>
                      </a:endParaRPr>
                    </a:p>
                    <a:p>
                      <a:pPr marL="644525" algn="l" rtl="0" eaLnBrk="0">
                        <a:lnSpc>
                          <a:spcPts val="1765"/>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透光率下降&lt;0.5%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820420" algn="l" rtl="0" eaLnBrk="0">
                        <a:lnSpc>
                          <a:spcPts val="1765"/>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&gt;10000次，</a:t>
                      </a:r>
                      <a:endParaRPr sz="1400" dirty="0">
                        <a:latin typeface="微软雅黑" panose="020B0503020204020204" charset="-122"/>
                        <a:ea typeface="微软雅黑" panose="020B0503020204020204" charset="-122"/>
                        <a:cs typeface="微软雅黑" panose="020B0503020204020204" charset="-122"/>
                      </a:endParaRPr>
                    </a:p>
                    <a:p>
                      <a:pPr marL="588645" algn="l" rtl="0" eaLnBrk="0">
                        <a:lnSpc>
                          <a:spcPts val="1765"/>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透光率下降&lt;0.5%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48000"/>
                        </a:lnSpc>
                      </a:pPr>
                      <a:endParaRPr sz="100" dirty="0">
                        <a:latin typeface="Arial" panose="020B0604020202020204"/>
                        <a:ea typeface="Arial" panose="020B0604020202020204"/>
                        <a:cs typeface="Arial" panose="020B0604020202020204"/>
                      </a:endParaRPr>
                    </a:p>
                    <a:p>
                      <a:pPr marL="765175" algn="l" rtl="0" eaLnBrk="0">
                        <a:lnSpc>
                          <a:spcPts val="1765"/>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&gt;10000次，</a:t>
                      </a:r>
                      <a:endParaRPr sz="1400" dirty="0">
                        <a:latin typeface="微软雅黑" panose="020B0503020204020204" charset="-122"/>
                        <a:ea typeface="微软雅黑" panose="020B0503020204020204" charset="-122"/>
                        <a:cs typeface="微软雅黑" panose="020B0503020204020204" charset="-122"/>
                      </a:endParaRPr>
                    </a:p>
                    <a:p>
                      <a:pPr marL="533400" algn="l" rtl="0" eaLnBrk="0">
                        <a:lnSpc>
                          <a:spcPts val="1765"/>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透光率下降&lt;0.5%</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7345">
                <a:tc>
                  <a:txBody>
                    <a:bodyPr/>
                    <a:lstStyle/>
                    <a:p>
                      <a:pPr algn="l" rtl="0" eaLnBrk="0">
                        <a:lnSpc>
                          <a:spcPct val="118000"/>
                        </a:lnSpc>
                      </a:pPr>
                      <a:endParaRPr sz="500" dirty="0">
                        <a:latin typeface="Arial" panose="020B0604020202020204"/>
                        <a:ea typeface="Arial" panose="020B0604020202020204"/>
                        <a:cs typeface="Arial" panose="020B0604020202020204"/>
                      </a:endParaRPr>
                    </a:p>
                    <a:p>
                      <a:pPr marL="314960" algn="l" rtl="0" eaLnBrk="0">
                        <a:lnSpc>
                          <a:spcPct val="86000"/>
                        </a:lnSpc>
                        <a:spcBef>
                          <a:spcPts val="0"/>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固化工艺</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5000"/>
                        </a:lnSpc>
                      </a:pPr>
                      <a:endParaRPr sz="500" dirty="0">
                        <a:latin typeface="Arial" panose="020B0604020202020204"/>
                        <a:ea typeface="Arial" panose="020B0604020202020204"/>
                        <a:cs typeface="Arial" panose="020B0604020202020204"/>
                      </a:endParaRPr>
                    </a:p>
                    <a:p>
                      <a:pPr marL="668655" algn="l" rtl="0" eaLnBrk="0">
                        <a:lnSpc>
                          <a:spcPct val="87000"/>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常温或者高温钢化</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5000"/>
                        </a:lnSpc>
                      </a:pPr>
                      <a:endParaRPr sz="500" dirty="0">
                        <a:latin typeface="Arial" panose="020B0604020202020204"/>
                        <a:ea typeface="Arial" panose="020B0604020202020204"/>
                        <a:cs typeface="Arial" panose="020B0604020202020204"/>
                      </a:endParaRPr>
                    </a:p>
                    <a:p>
                      <a:pPr marL="1019810" algn="l" rtl="0" eaLnBrk="0">
                        <a:lnSpc>
                          <a:spcPct val="87000"/>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高温钢化</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5000"/>
                        </a:lnSpc>
                      </a:pPr>
                      <a:endParaRPr sz="500" dirty="0">
                        <a:latin typeface="Arial" panose="020B0604020202020204"/>
                        <a:ea typeface="Arial" panose="020B0604020202020204"/>
                        <a:cs typeface="Arial" panose="020B0604020202020204"/>
                      </a:endParaRPr>
                    </a:p>
                    <a:p>
                      <a:pPr marL="963930" algn="l" rtl="0" eaLnBrk="0">
                        <a:lnSpc>
                          <a:spcPct val="87000"/>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高温钢化</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5000"/>
                        </a:lnSpc>
                      </a:pPr>
                      <a:endParaRPr sz="500" dirty="0">
                        <a:latin typeface="Arial" panose="020B0604020202020204"/>
                        <a:ea typeface="Arial" panose="020B0604020202020204"/>
                        <a:cs typeface="Arial" panose="020B0604020202020204"/>
                      </a:endParaRPr>
                    </a:p>
                    <a:p>
                      <a:pPr marL="908685" algn="l" rtl="0" eaLnBrk="0">
                        <a:lnSpc>
                          <a:spcPct val="87000"/>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高温钢化</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7979">
                <a:tc>
                  <a:txBody>
                    <a:bodyPr/>
                    <a:lstStyle/>
                    <a:p>
                      <a:pPr algn="l" rtl="0" eaLnBrk="0">
                        <a:lnSpc>
                          <a:spcPct val="118000"/>
                        </a:lnSpc>
                      </a:pPr>
                      <a:endParaRPr sz="500" dirty="0">
                        <a:latin typeface="Arial" panose="020B0604020202020204"/>
                        <a:ea typeface="Arial" panose="020B0604020202020204"/>
                        <a:cs typeface="Arial" panose="020B0604020202020204"/>
                      </a:endParaRPr>
                    </a:p>
                    <a:p>
                      <a:pPr marL="412750" algn="l" rtl="0" eaLnBrk="0">
                        <a:lnSpc>
                          <a:spcPct val="86000"/>
                        </a:lnSpc>
                        <a:spcBef>
                          <a:spcPts val="5"/>
                        </a:spcBef>
                      </a:pPr>
                      <a:r>
                        <a:rPr sz="14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7000"/>
                        </a:lnSpc>
                      </a:pPr>
                      <a:endParaRPr sz="500" dirty="0">
                        <a:latin typeface="Arial" panose="020B0604020202020204"/>
                        <a:ea typeface="Arial" panose="020B0604020202020204"/>
                        <a:cs typeface="Arial" panose="020B0604020202020204"/>
                      </a:endParaRPr>
                    </a:p>
                    <a:p>
                      <a:pPr marL="946785" algn="l" rtl="0" eaLnBrk="0">
                        <a:lnSpc>
                          <a:spcPct val="87000"/>
                        </a:lnSpc>
                        <a:spcBef>
                          <a:spcPts val="0"/>
                        </a:spcBef>
                      </a:pPr>
                      <a:r>
                        <a:rPr sz="14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自清洁</a:t>
                      </a:r>
                      <a:r>
                        <a:rPr sz="1400" b="1" kern="0" spc="-21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4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0000"/>
                        </a:lnSpc>
                      </a:pPr>
                      <a:endParaRPr sz="600" dirty="0">
                        <a:latin typeface="Arial" panose="020B0604020202020204"/>
                        <a:ea typeface="Arial" panose="020B0604020202020204"/>
                        <a:cs typeface="Arial" panose="020B0604020202020204"/>
                      </a:endParaRPr>
                    </a:p>
                    <a:p>
                      <a:pPr marL="930275" algn="l" rtl="0" eaLnBrk="0">
                        <a:lnSpc>
                          <a:spcPct val="86000"/>
                        </a:lnSpc>
                        <a:spcBef>
                          <a:spcPts val="5"/>
                        </a:spcBef>
                      </a:pP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无</a:t>
                      </a:r>
                      <a:r>
                        <a:rPr sz="1400" b="1" kern="0" spc="-2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，需人工</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0000"/>
                        </a:lnSpc>
                      </a:pPr>
                      <a:endParaRPr sz="600" dirty="0">
                        <a:latin typeface="Arial" panose="020B0604020202020204"/>
                        <a:ea typeface="Arial" panose="020B0604020202020204"/>
                        <a:cs typeface="Arial" panose="020B0604020202020204"/>
                      </a:endParaRPr>
                    </a:p>
                    <a:p>
                      <a:pPr marL="874395" algn="l" rtl="0" eaLnBrk="0">
                        <a:lnSpc>
                          <a:spcPct val="86000"/>
                        </a:lnSpc>
                        <a:spcBef>
                          <a:spcPts val="5"/>
                        </a:spcBef>
                      </a:pP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无</a:t>
                      </a:r>
                      <a:r>
                        <a:rPr sz="1400" b="1" kern="0" spc="-2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，需人工</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0000"/>
                        </a:lnSpc>
                      </a:pPr>
                      <a:endParaRPr sz="600" dirty="0">
                        <a:latin typeface="Arial" panose="020B0604020202020204"/>
                        <a:ea typeface="Arial" panose="020B0604020202020204"/>
                        <a:cs typeface="Arial" panose="020B0604020202020204"/>
                      </a:endParaRPr>
                    </a:p>
                    <a:p>
                      <a:pPr marL="819150" algn="l" rtl="0" eaLnBrk="0">
                        <a:lnSpc>
                          <a:spcPct val="86000"/>
                        </a:lnSpc>
                        <a:spcBef>
                          <a:spcPts val="5"/>
                        </a:spcBef>
                      </a:pP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无</a:t>
                      </a:r>
                      <a:r>
                        <a:rPr sz="1400" b="1" kern="0" spc="-2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4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，需人工</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6075">
                <a:tc>
                  <a:txBody>
                    <a:bodyPr/>
                    <a:lstStyle/>
                    <a:p>
                      <a:pPr algn="l" rtl="0" eaLnBrk="0">
                        <a:lnSpc>
                          <a:spcPct val="115000"/>
                        </a:lnSpc>
                      </a:pPr>
                      <a:endParaRPr sz="500" dirty="0">
                        <a:latin typeface="Arial" panose="020B0604020202020204"/>
                        <a:ea typeface="Arial" panose="020B0604020202020204"/>
                        <a:cs typeface="Arial" panose="020B0604020202020204"/>
                      </a:endParaRPr>
                    </a:p>
                    <a:p>
                      <a:pPr marL="403225" algn="l" rtl="0" eaLnBrk="0">
                        <a:lnSpc>
                          <a:spcPct val="87000"/>
                        </a:lnSpc>
                        <a:spcBef>
                          <a:spcPts val="5"/>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防尘性</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5000"/>
                        </a:lnSpc>
                      </a:pPr>
                      <a:endParaRPr sz="500" dirty="0">
                        <a:latin typeface="Arial" panose="020B0604020202020204"/>
                        <a:ea typeface="Arial" panose="020B0604020202020204"/>
                        <a:cs typeface="Arial" panose="020B0604020202020204"/>
                      </a:endParaRPr>
                    </a:p>
                    <a:p>
                      <a:pPr marL="577215" algn="l" rtl="0" eaLnBrk="0">
                        <a:lnSpc>
                          <a:spcPct val="87000"/>
                        </a:lnSpc>
                        <a:spcBef>
                          <a:spcPts val="0"/>
                        </a:spcBef>
                      </a:pPr>
                      <a:r>
                        <a:rPr sz="1400" b="1" kern="0" spc="-30" dirty="0">
                          <a:solidFill>
                            <a:srgbClr val="FF0000">
                              <a:alpha val="100000"/>
                            </a:srgbClr>
                          </a:solidFill>
                          <a:latin typeface="微软雅黑" panose="020B0503020204020204" charset="-122"/>
                          <a:ea typeface="微软雅黑" panose="020B0503020204020204" charset="-122"/>
                          <a:cs typeface="微软雅黑" panose="020B0503020204020204" charset="-122"/>
                        </a:rPr>
                        <a:t>长效抗静电</a:t>
                      </a:r>
                      <a:r>
                        <a:rPr sz="1400" b="1" kern="0" spc="-20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30" dirty="0">
                          <a:solidFill>
                            <a:srgbClr val="FF0000">
                              <a:alpha val="100000"/>
                            </a:srgbClr>
                          </a:solidFill>
                          <a:latin typeface="微软雅黑" panose="020B0503020204020204" charset="-122"/>
                          <a:ea typeface="微软雅黑" panose="020B0503020204020204" charset="-122"/>
                          <a:cs typeface="微软雅黑" panose="020B0503020204020204" charset="-122"/>
                        </a:rPr>
                        <a:t>不沾灰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6000"/>
                        </a:lnSpc>
                      </a:pPr>
                      <a:endParaRPr sz="500" dirty="0">
                        <a:latin typeface="Arial" panose="020B0604020202020204"/>
                        <a:ea typeface="Arial" panose="020B0604020202020204"/>
                        <a:cs typeface="Arial" panose="020B0604020202020204"/>
                      </a:endParaRPr>
                    </a:p>
                    <a:p>
                      <a:pPr marL="751840" algn="l" rtl="0" eaLnBrk="0">
                        <a:lnSpc>
                          <a:spcPct val="87000"/>
                        </a:lnSpc>
                        <a:spcBef>
                          <a:spcPts val="5"/>
                        </a:spcBef>
                      </a:pPr>
                      <a:r>
                        <a:rPr sz="14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4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6000"/>
                        </a:lnSpc>
                      </a:pPr>
                      <a:endParaRPr sz="500" dirty="0">
                        <a:latin typeface="Arial" panose="020B0604020202020204"/>
                        <a:ea typeface="Arial" panose="020B0604020202020204"/>
                        <a:cs typeface="Arial" panose="020B0604020202020204"/>
                      </a:endParaRPr>
                    </a:p>
                    <a:p>
                      <a:pPr marL="695960" algn="l" rtl="0" eaLnBrk="0">
                        <a:lnSpc>
                          <a:spcPct val="87000"/>
                        </a:lnSpc>
                        <a:spcBef>
                          <a:spcPts val="5"/>
                        </a:spcBef>
                      </a:pPr>
                      <a:r>
                        <a:rPr sz="14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4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6000"/>
                        </a:lnSpc>
                      </a:pPr>
                      <a:endParaRPr sz="500" dirty="0">
                        <a:latin typeface="Arial" panose="020B0604020202020204"/>
                        <a:ea typeface="Arial" panose="020B0604020202020204"/>
                        <a:cs typeface="Arial" panose="020B0604020202020204"/>
                      </a:endParaRPr>
                    </a:p>
                    <a:p>
                      <a:pPr marL="640715" algn="l" rtl="0" eaLnBrk="0">
                        <a:lnSpc>
                          <a:spcPct val="87000"/>
                        </a:lnSpc>
                        <a:spcBef>
                          <a:spcPts val="5"/>
                        </a:spcBef>
                      </a:pPr>
                      <a:r>
                        <a:rPr sz="1400" b="1" kern="0" spc="-30" dirty="0">
                          <a:solidFill>
                            <a:srgbClr val="E5A339">
                              <a:alpha val="100000"/>
                            </a:srgbClr>
                          </a:solidFill>
                          <a:latin typeface="微软雅黑" panose="020B0503020204020204" charset="-122"/>
                          <a:ea typeface="微软雅黑" panose="020B0503020204020204" charset="-122"/>
                          <a:cs typeface="微软雅黑" panose="020B0503020204020204" charset="-122"/>
                        </a:rPr>
                        <a:t>不抗静电</a:t>
                      </a:r>
                      <a:r>
                        <a:rPr sz="1400" b="1" kern="0" spc="-240" dirty="0">
                          <a:solidFill>
                            <a:srgbClr val="E5A339">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，沾灰</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1484">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307340"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产品寿命</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3000"/>
                        </a:lnSpc>
                      </a:pPr>
                      <a:endParaRPr sz="600" dirty="0">
                        <a:latin typeface="Arial" panose="020B0604020202020204"/>
                        <a:ea typeface="Arial" panose="020B0604020202020204"/>
                        <a:cs typeface="Arial" panose="020B0604020202020204"/>
                      </a:endParaRPr>
                    </a:p>
                    <a:p>
                      <a:pPr marL="1211580" algn="l" rtl="0" eaLnBrk="0">
                        <a:lnSpc>
                          <a:spcPts val="1855"/>
                        </a:lnSpc>
                        <a:spcBef>
                          <a:spcPts val="5"/>
                        </a:spcBef>
                      </a:pPr>
                      <a:r>
                        <a:rPr sz="14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&gt;5年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3000"/>
                        </a:lnSpc>
                      </a:pPr>
                      <a:endParaRPr sz="600" dirty="0">
                        <a:latin typeface="Arial" panose="020B0604020202020204"/>
                        <a:ea typeface="Arial" panose="020B0604020202020204"/>
                        <a:cs typeface="Arial" panose="020B0604020202020204"/>
                      </a:endParaRPr>
                    </a:p>
                    <a:p>
                      <a:pPr marL="1143635" algn="l" rtl="0" eaLnBrk="0">
                        <a:lnSpc>
                          <a:spcPts val="1855"/>
                        </a:lnSpc>
                        <a:spcBef>
                          <a:spcPts val="5"/>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2-3年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3000"/>
                        </a:lnSpc>
                      </a:pPr>
                      <a:endParaRPr sz="600" dirty="0">
                        <a:latin typeface="Arial" panose="020B0604020202020204"/>
                        <a:ea typeface="Arial" panose="020B0604020202020204"/>
                        <a:cs typeface="Arial" panose="020B0604020202020204"/>
                      </a:endParaRPr>
                    </a:p>
                    <a:p>
                      <a:pPr marL="1087755" algn="l" rtl="0" eaLnBrk="0">
                        <a:lnSpc>
                          <a:spcPts val="1855"/>
                        </a:lnSpc>
                        <a:spcBef>
                          <a:spcPts val="5"/>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2-3年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3000"/>
                        </a:lnSpc>
                      </a:pPr>
                      <a:endParaRPr sz="600" dirty="0">
                        <a:latin typeface="Arial" panose="020B0604020202020204"/>
                        <a:ea typeface="Arial" panose="020B0604020202020204"/>
                        <a:cs typeface="Arial" panose="020B0604020202020204"/>
                      </a:endParaRPr>
                    </a:p>
                    <a:p>
                      <a:pPr marL="1032510" algn="l" rtl="0" eaLnBrk="0">
                        <a:lnSpc>
                          <a:spcPts val="1855"/>
                        </a:lnSpc>
                        <a:spcBef>
                          <a:spcPts val="5"/>
                        </a:spcBef>
                      </a:pPr>
                      <a:r>
                        <a:rPr sz="1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2-3年</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2109">
                <a:tc>
                  <a:txBody>
                    <a:bodyPr/>
                    <a:lstStyle/>
                    <a:p>
                      <a:pPr algn="l" rtl="0" eaLnBrk="0">
                        <a:lnSpc>
                          <a:spcPct val="111000"/>
                        </a:lnSpc>
                      </a:pPr>
                      <a:endParaRPr sz="600" dirty="0">
                        <a:latin typeface="Arial" panose="020B0604020202020204"/>
                        <a:ea typeface="Arial" panose="020B0604020202020204"/>
                        <a:cs typeface="Arial" panose="020B0604020202020204"/>
                      </a:endParaRPr>
                    </a:p>
                    <a:p>
                      <a:pPr marL="396240"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光催化</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10000"/>
                        </a:lnSpc>
                      </a:pPr>
                      <a:endParaRPr sz="600" dirty="0">
                        <a:latin typeface="Arial" panose="020B0604020202020204"/>
                        <a:ea typeface="Arial" panose="020B0604020202020204"/>
                        <a:cs typeface="Arial" panose="020B0604020202020204"/>
                      </a:endParaRPr>
                    </a:p>
                    <a:p>
                      <a:pPr marL="1470660" algn="l" rtl="0" eaLnBrk="0">
                        <a:lnSpc>
                          <a:spcPct val="87000"/>
                        </a:lnSpc>
                        <a:spcBef>
                          <a:spcPts val="5"/>
                        </a:spcBef>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有</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6000"/>
                        </a:lnSpc>
                      </a:pPr>
                      <a:endParaRPr sz="700" dirty="0">
                        <a:latin typeface="Arial" panose="020B0604020202020204"/>
                        <a:ea typeface="Arial" panose="020B0604020202020204"/>
                        <a:cs typeface="Arial" panose="020B0604020202020204"/>
                      </a:endParaRPr>
                    </a:p>
                    <a:p>
                      <a:pPr marL="1285875" algn="l" rtl="0" eaLnBrk="0">
                        <a:lnSpc>
                          <a:spcPct val="80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无</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6000"/>
                        </a:lnSpc>
                      </a:pPr>
                      <a:endParaRPr sz="700" dirty="0">
                        <a:latin typeface="Arial" panose="020B0604020202020204"/>
                        <a:ea typeface="Arial" panose="020B0604020202020204"/>
                        <a:cs typeface="Arial" panose="020B0604020202020204"/>
                      </a:endParaRPr>
                    </a:p>
                    <a:p>
                      <a:pPr marL="1229995" algn="l" rtl="0" eaLnBrk="0">
                        <a:lnSpc>
                          <a:spcPct val="80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无</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6000"/>
                        </a:lnSpc>
                      </a:pPr>
                      <a:endParaRPr sz="700" dirty="0">
                        <a:latin typeface="Arial" panose="020B0604020202020204"/>
                        <a:ea typeface="Arial" panose="020B0604020202020204"/>
                        <a:cs typeface="Arial" panose="020B0604020202020204"/>
                      </a:endParaRPr>
                    </a:p>
                    <a:p>
                      <a:pPr marL="1174750" algn="l" rtl="0" eaLnBrk="0">
                        <a:lnSpc>
                          <a:spcPct val="80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无</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2915">
                <a:tc>
                  <a:txBody>
                    <a:bodyPr/>
                    <a:lstStyle/>
                    <a:p>
                      <a:pPr algn="l" rtl="0" eaLnBrk="0">
                        <a:lnSpc>
                          <a:spcPct val="106000"/>
                        </a:lnSpc>
                      </a:pPr>
                      <a:endParaRPr sz="9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12954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抗静电阻抗值</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1000"/>
                        </a:lnSpc>
                      </a:pPr>
                      <a:endParaRPr sz="700" dirty="0">
                        <a:latin typeface="Arial" panose="020B0604020202020204"/>
                        <a:ea typeface="Arial" panose="020B0604020202020204"/>
                        <a:cs typeface="Arial" panose="020B0604020202020204"/>
                      </a:endParaRPr>
                    </a:p>
                    <a:p>
                      <a:pPr marL="985520" algn="l" rtl="0" eaLnBrk="0">
                        <a:lnSpc>
                          <a:spcPts val="1865"/>
                        </a:lnSpc>
                        <a:spcBef>
                          <a:spcPts val="5"/>
                        </a:spcBef>
                      </a:pPr>
                      <a:r>
                        <a:rPr sz="2100" b="1" kern="0" spc="-10" baseline="-1000" dirty="0">
                          <a:solidFill>
                            <a:srgbClr val="000000">
                              <a:alpha val="100000"/>
                            </a:srgbClr>
                          </a:solidFill>
                          <a:latin typeface="微软雅黑" panose="020B0503020204020204" charset="-122"/>
                          <a:ea typeface="微软雅黑" panose="020B0503020204020204" charset="-122"/>
                          <a:cs typeface="微软雅黑" panose="020B0503020204020204" charset="-122"/>
                        </a:rPr>
                        <a:t>10</a:t>
                      </a:r>
                      <a:r>
                        <a:rPr sz="1400" b="1" kern="0" spc="-10" baseline="33000" dirty="0">
                          <a:solidFill>
                            <a:srgbClr val="000000">
                              <a:alpha val="100000"/>
                            </a:srgbClr>
                          </a:solidFill>
                          <a:latin typeface="微软雅黑" panose="020B0503020204020204" charset="-122"/>
                          <a:ea typeface="微软雅黑" panose="020B0503020204020204" charset="-122"/>
                          <a:cs typeface="微软雅黑" panose="020B0503020204020204" charset="-122"/>
                        </a:rPr>
                        <a:t>7</a:t>
                      </a:r>
                      <a:r>
                        <a:rPr sz="2100" b="1" kern="0" spc="-10" baseline="-1000" dirty="0">
                          <a:solidFill>
                            <a:srgbClr val="000000">
                              <a:alpha val="100000"/>
                            </a:srgbClr>
                          </a:solidFill>
                          <a:latin typeface="微软雅黑" panose="020B0503020204020204" charset="-122"/>
                          <a:ea typeface="微软雅黑" panose="020B0503020204020204" charset="-122"/>
                          <a:cs typeface="微软雅黑" panose="020B0503020204020204" charset="-122"/>
                        </a:rPr>
                        <a:t>-10</a:t>
                      </a:r>
                      <a:r>
                        <a:rPr sz="1400" b="1" kern="0" spc="-10" baseline="33000" dirty="0">
                          <a:solidFill>
                            <a:srgbClr val="000000">
                              <a:alpha val="100000"/>
                            </a:srgbClr>
                          </a:solidFill>
                          <a:latin typeface="微软雅黑" panose="020B0503020204020204" charset="-122"/>
                          <a:ea typeface="微软雅黑" panose="020B0503020204020204" charset="-122"/>
                          <a:cs typeface="微软雅黑" panose="020B0503020204020204" charset="-122"/>
                        </a:rPr>
                        <a:t>9</a:t>
                      </a:r>
                      <a:r>
                        <a:rPr sz="2100" b="1" kern="0" spc="-10" baseline="-1000" dirty="0">
                          <a:solidFill>
                            <a:srgbClr val="000000">
                              <a:alpha val="100000"/>
                            </a:srgbClr>
                          </a:solidFill>
                          <a:latin typeface="微软雅黑" panose="020B0503020204020204" charset="-122"/>
                          <a:ea typeface="微软雅黑" panose="020B0503020204020204" charset="-122"/>
                          <a:cs typeface="微软雅黑" panose="020B0503020204020204" charset="-122"/>
                        </a:rPr>
                        <a:t>Ω</a:t>
                      </a:r>
                      <a:endParaRPr sz="2100" baseline="-1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1000"/>
                        </a:lnSpc>
                      </a:pPr>
                      <a:endParaRPr sz="700" dirty="0">
                        <a:latin typeface="Arial" panose="020B0604020202020204"/>
                        <a:ea typeface="Arial" panose="020B0604020202020204"/>
                        <a:cs typeface="Arial" panose="020B0604020202020204"/>
                      </a:endParaRPr>
                    </a:p>
                    <a:p>
                      <a:pPr marL="1074420" algn="l" rtl="0" eaLnBrk="0">
                        <a:lnSpc>
                          <a:spcPts val="1865"/>
                        </a:lnSpc>
                        <a:spcBef>
                          <a:spcPts val="5"/>
                        </a:spcBef>
                      </a:pPr>
                      <a:r>
                        <a:rPr sz="2100" b="1" kern="0" spc="-20" baseline="-2000" dirty="0">
                          <a:solidFill>
                            <a:srgbClr val="FFFFFF">
                              <a:alpha val="100000"/>
                            </a:srgbClr>
                          </a:solidFill>
                          <a:latin typeface="微软雅黑" panose="020B0503020204020204" charset="-122"/>
                          <a:ea typeface="微软雅黑" panose="020B0503020204020204" charset="-122"/>
                          <a:cs typeface="微软雅黑" panose="020B0503020204020204" charset="-122"/>
                        </a:rPr>
                        <a:t>&gt;10</a:t>
                      </a:r>
                      <a:r>
                        <a:rPr sz="1400" b="1" kern="0" spc="-20" baseline="35000" dirty="0">
                          <a:solidFill>
                            <a:srgbClr val="FFFFFF">
                              <a:alpha val="100000"/>
                            </a:srgbClr>
                          </a:solidFill>
                          <a:latin typeface="微软雅黑" panose="020B0503020204020204" charset="-122"/>
                          <a:ea typeface="微软雅黑" panose="020B0503020204020204" charset="-122"/>
                          <a:cs typeface="微软雅黑" panose="020B0503020204020204" charset="-122"/>
                        </a:rPr>
                        <a:t>11</a:t>
                      </a:r>
                      <a:r>
                        <a:rPr sz="2100" b="1" kern="0" spc="-20" baseline="-2000" dirty="0">
                          <a:solidFill>
                            <a:srgbClr val="FFFFFF">
                              <a:alpha val="100000"/>
                            </a:srgbClr>
                          </a:solidFill>
                          <a:latin typeface="微软雅黑" panose="020B0503020204020204" charset="-122"/>
                          <a:ea typeface="微软雅黑" panose="020B0503020204020204" charset="-122"/>
                          <a:cs typeface="微软雅黑" panose="020B0503020204020204" charset="-122"/>
                        </a:rPr>
                        <a:t>Ω</a:t>
                      </a:r>
                      <a:endParaRPr sz="2100" baseline="-2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1000"/>
                        </a:lnSpc>
                      </a:pPr>
                      <a:endParaRPr sz="700" dirty="0">
                        <a:latin typeface="Arial" panose="020B0604020202020204"/>
                        <a:ea typeface="Arial" panose="020B0604020202020204"/>
                        <a:cs typeface="Arial" panose="020B0604020202020204"/>
                      </a:endParaRPr>
                    </a:p>
                    <a:p>
                      <a:pPr marL="1018540" algn="l" rtl="0" eaLnBrk="0">
                        <a:lnSpc>
                          <a:spcPts val="1865"/>
                        </a:lnSpc>
                        <a:spcBef>
                          <a:spcPts val="5"/>
                        </a:spcBef>
                      </a:pPr>
                      <a:r>
                        <a:rPr sz="2100" b="1" kern="0" spc="-20" baseline="-2000" dirty="0">
                          <a:solidFill>
                            <a:srgbClr val="FFFFFF">
                              <a:alpha val="100000"/>
                            </a:srgbClr>
                          </a:solidFill>
                          <a:latin typeface="微软雅黑" panose="020B0503020204020204" charset="-122"/>
                          <a:ea typeface="微软雅黑" panose="020B0503020204020204" charset="-122"/>
                          <a:cs typeface="微软雅黑" panose="020B0503020204020204" charset="-122"/>
                        </a:rPr>
                        <a:t>&gt;10</a:t>
                      </a:r>
                      <a:r>
                        <a:rPr sz="1400" b="1" kern="0" spc="-20" baseline="35000" dirty="0">
                          <a:solidFill>
                            <a:srgbClr val="FFFFFF">
                              <a:alpha val="100000"/>
                            </a:srgbClr>
                          </a:solidFill>
                          <a:latin typeface="微软雅黑" panose="020B0503020204020204" charset="-122"/>
                          <a:ea typeface="微软雅黑" panose="020B0503020204020204" charset="-122"/>
                          <a:cs typeface="微软雅黑" panose="020B0503020204020204" charset="-122"/>
                        </a:rPr>
                        <a:t>11</a:t>
                      </a:r>
                      <a:r>
                        <a:rPr sz="2100" b="1" kern="0" spc="-20" baseline="-2000" dirty="0">
                          <a:solidFill>
                            <a:srgbClr val="FFFFFF">
                              <a:alpha val="100000"/>
                            </a:srgbClr>
                          </a:solidFill>
                          <a:latin typeface="微软雅黑" panose="020B0503020204020204" charset="-122"/>
                          <a:ea typeface="微软雅黑" panose="020B0503020204020204" charset="-122"/>
                          <a:cs typeface="微软雅黑" panose="020B0503020204020204" charset="-122"/>
                        </a:rPr>
                        <a:t>Ω</a:t>
                      </a:r>
                      <a:endParaRPr sz="2100" baseline="-2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1000"/>
                        </a:lnSpc>
                      </a:pPr>
                      <a:endParaRPr sz="700" dirty="0">
                        <a:latin typeface="Arial" panose="020B0604020202020204"/>
                        <a:ea typeface="Arial" panose="020B0604020202020204"/>
                        <a:cs typeface="Arial" panose="020B0604020202020204"/>
                      </a:endParaRPr>
                    </a:p>
                    <a:p>
                      <a:pPr marL="963295" algn="l" rtl="0" eaLnBrk="0">
                        <a:lnSpc>
                          <a:spcPts val="1865"/>
                        </a:lnSpc>
                        <a:spcBef>
                          <a:spcPts val="5"/>
                        </a:spcBef>
                      </a:pPr>
                      <a:r>
                        <a:rPr sz="2100" b="1" kern="0" spc="-20" baseline="-2000" dirty="0">
                          <a:solidFill>
                            <a:srgbClr val="FFFFFF">
                              <a:alpha val="100000"/>
                            </a:srgbClr>
                          </a:solidFill>
                          <a:latin typeface="微软雅黑" panose="020B0503020204020204" charset="-122"/>
                          <a:ea typeface="微软雅黑" panose="020B0503020204020204" charset="-122"/>
                          <a:cs typeface="微软雅黑" panose="020B0503020204020204" charset="-122"/>
                        </a:rPr>
                        <a:t>&gt;10</a:t>
                      </a:r>
                      <a:r>
                        <a:rPr sz="1400" b="1" kern="0" spc="-20" baseline="35000" dirty="0">
                          <a:solidFill>
                            <a:srgbClr val="FFFFFF">
                              <a:alpha val="100000"/>
                            </a:srgbClr>
                          </a:solidFill>
                          <a:latin typeface="微软雅黑" panose="020B0503020204020204" charset="-122"/>
                          <a:ea typeface="微软雅黑" panose="020B0503020204020204" charset="-122"/>
                          <a:cs typeface="微软雅黑" panose="020B0503020204020204" charset="-122"/>
                        </a:rPr>
                        <a:t>11</a:t>
                      </a:r>
                      <a:r>
                        <a:rPr sz="2100" b="1" kern="0" spc="-20" baseline="-2000" dirty="0">
                          <a:solidFill>
                            <a:srgbClr val="FFFFFF">
                              <a:alpha val="100000"/>
                            </a:srgbClr>
                          </a:solidFill>
                          <a:latin typeface="微软雅黑" panose="020B0503020204020204" charset="-122"/>
                          <a:ea typeface="微软雅黑" panose="020B0503020204020204" charset="-122"/>
                          <a:cs typeface="微软雅黑" panose="020B0503020204020204" charset="-122"/>
                        </a:rPr>
                        <a:t>Ω</a:t>
                      </a:r>
                      <a:endParaRPr sz="2100" baseline="-20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0390">
                <a:tc>
                  <a:txBody>
                    <a:bodyPr/>
                    <a:lstStyle/>
                    <a:p>
                      <a:pPr algn="l" rtl="0" eaLnBrk="0">
                        <a:lnSpc>
                          <a:spcPct val="133000"/>
                        </a:lnSpc>
                      </a:pPr>
                      <a:endParaRPr sz="1000" dirty="0">
                        <a:latin typeface="Arial" panose="020B0604020202020204"/>
                        <a:ea typeface="Arial" panose="020B0604020202020204"/>
                        <a:cs typeface="Arial" panose="020B0604020202020204"/>
                      </a:endParaRPr>
                    </a:p>
                    <a:p>
                      <a:pPr marL="132080"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用户使用成本</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863600" algn="l" rtl="0" eaLnBrk="0">
                        <a:lnSpc>
                          <a:spcPts val="1855"/>
                        </a:lnSpc>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降低20-40%</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32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28651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高</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33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1238250" algn="l" rtl="0" eaLnBrk="0">
                        <a:lnSpc>
                          <a:spcPct val="86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中</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rtl="0" eaLnBrk="0">
                        <a:lnSpc>
                          <a:spcPct val="133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1183005" algn="l" rtl="0" eaLnBrk="0">
                        <a:lnSpc>
                          <a:spcPct val="86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中</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14" name="textbox 414"/>
          <p:cNvSpPr/>
          <p:nvPr/>
        </p:nvSpPr>
        <p:spPr>
          <a:xfrm>
            <a:off x="951865" y="217271"/>
            <a:ext cx="11383009" cy="109791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385"/>
              </a:lnSpc>
            </a:pPr>
            <a:r>
              <a:rPr sz="2300" b="1" kern="0" spc="60" dirty="0">
                <a:solidFill>
                  <a:srgbClr val="FFFFFF">
                    <a:alpha val="100000"/>
                  </a:srgbClr>
                </a:solidFill>
                <a:latin typeface="Arial" panose="020B0604020202020204"/>
                <a:ea typeface="Arial" panose="020B0604020202020204"/>
                <a:cs typeface="Arial" panose="020B0604020202020204"/>
              </a:rPr>
              <a:t>2.</a:t>
            </a:r>
            <a:r>
              <a:rPr lang="en-US" sz="2300" b="1" kern="0" spc="60" dirty="0">
                <a:solidFill>
                  <a:srgbClr val="FFFFFF">
                    <a:alpha val="100000"/>
                  </a:srgbClr>
                </a:solidFill>
                <a:latin typeface="Arial" panose="020B0604020202020204"/>
                <a:ea typeface="Arial" panose="020B0604020202020204"/>
                <a:cs typeface="Arial" panose="020B0604020202020204"/>
              </a:rPr>
              <a:t>8</a:t>
            </a:r>
            <a:r>
              <a:rPr sz="2300" b="1" kern="0" spc="60" dirty="0">
                <a:solidFill>
                  <a:srgbClr val="FFFFFF">
                    <a:alpha val="100000"/>
                  </a:srgbClr>
                </a:solidFill>
                <a:latin typeface="Arial" panose="020B0604020202020204"/>
                <a:ea typeface="Arial" panose="020B0604020202020204"/>
                <a:cs typeface="Arial" panose="020B0604020202020204"/>
              </a:rPr>
              <a:t> </a:t>
            </a:r>
            <a:r>
              <a:rPr sz="23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与传统光伏玻璃减反增透涂层对比（光伏玻璃生</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产厂）                       </a:t>
            </a:r>
            <a:endParaRPr sz="2100" baseline="-9000" dirty="0">
              <a:latin typeface="微软雅黑" panose="020B0503020204020204" charset="-122"/>
              <a:ea typeface="微软雅黑" panose="020B0503020204020204" charset="-122"/>
              <a:cs typeface="微软雅黑" panose="020B0503020204020204" charset="-122"/>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15000"/>
              </a:lnSpc>
            </a:pPr>
            <a:endParaRPr sz="500" dirty="0">
              <a:latin typeface="Arial" panose="020B0604020202020204"/>
              <a:ea typeface="Arial" panose="020B0604020202020204"/>
              <a:cs typeface="Arial" panose="020B0604020202020204"/>
            </a:endParaRPr>
          </a:p>
          <a:p>
            <a:pPr marL="1544955" algn="l" rtl="0" eaLnBrk="0">
              <a:lnSpc>
                <a:spcPts val="3165"/>
              </a:lnSpc>
              <a:spcBef>
                <a:spcPts val="0"/>
              </a:spcBef>
            </a:pPr>
            <a:r>
              <a:rPr sz="23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与传统光伏玻璃减反增透涂层对比（光伏玻璃生产厂使用）</a:t>
            </a:r>
            <a:endParaRPr sz="2300" dirty="0">
              <a:latin typeface="微软雅黑" panose="020B0503020204020204" charset="-122"/>
              <a:ea typeface="微软雅黑" panose="020B0503020204020204" charset="-122"/>
              <a:cs typeface="微软雅黑" panose="020B0503020204020204" charset="-122"/>
            </a:endParaRPr>
          </a:p>
        </p:txBody>
      </p:sp>
      <p:pic>
        <p:nvPicPr>
          <p:cNvPr id="416" name="picture 416"/>
          <p:cNvPicPr>
            <a:picLocks noChangeAspect="1"/>
          </p:cNvPicPr>
          <p:nvPr/>
        </p:nvPicPr>
        <p:blipFill>
          <a:blip r:embed="rId1"/>
          <a:stretch>
            <a:fillRect/>
          </a:stretch>
        </p:blipFill>
        <p:spPr>
          <a:xfrm rot="21600000">
            <a:off x="7886751" y="3141979"/>
            <a:ext cx="114186" cy="238366"/>
          </a:xfrm>
          <a:prstGeom prst="rect">
            <a:avLst/>
          </a:prstGeom>
        </p:spPr>
      </p:pic>
      <p:pic>
        <p:nvPicPr>
          <p:cNvPr id="418" name="picture 418"/>
          <p:cNvPicPr>
            <a:picLocks noChangeAspect="1"/>
          </p:cNvPicPr>
          <p:nvPr/>
        </p:nvPicPr>
        <p:blipFill>
          <a:blip r:embed="rId2"/>
          <a:stretch>
            <a:fillRect/>
          </a:stretch>
        </p:blipFill>
        <p:spPr>
          <a:xfrm rot="21600000">
            <a:off x="10449611" y="3112134"/>
            <a:ext cx="114186" cy="238366"/>
          </a:xfrm>
          <a:prstGeom prst="rect">
            <a:avLst/>
          </a:prstGeom>
        </p:spPr>
      </p:pic>
      <p:pic>
        <p:nvPicPr>
          <p:cNvPr id="420" name="picture 420"/>
          <p:cNvPicPr>
            <a:picLocks noChangeAspect="1"/>
          </p:cNvPicPr>
          <p:nvPr/>
        </p:nvPicPr>
        <p:blipFill>
          <a:blip r:embed="rId3"/>
          <a:stretch>
            <a:fillRect/>
          </a:stretch>
        </p:blipFill>
        <p:spPr>
          <a:xfrm rot="21600000">
            <a:off x="2501950" y="3141979"/>
            <a:ext cx="114185" cy="238366"/>
          </a:xfrm>
          <a:prstGeom prst="rect">
            <a:avLst/>
          </a:prstGeom>
        </p:spPr>
      </p:pic>
      <p:pic>
        <p:nvPicPr>
          <p:cNvPr id="422" name="picture 422"/>
          <p:cNvPicPr>
            <a:picLocks noChangeAspect="1"/>
          </p:cNvPicPr>
          <p:nvPr/>
        </p:nvPicPr>
        <p:blipFill>
          <a:blip r:embed="rId4"/>
          <a:stretch>
            <a:fillRect/>
          </a:stretch>
        </p:blipFill>
        <p:spPr>
          <a:xfrm rot="21600000">
            <a:off x="5222290" y="3141979"/>
            <a:ext cx="114185" cy="238366"/>
          </a:xfrm>
          <a:prstGeom prst="rect">
            <a:avLst/>
          </a:prstGeom>
        </p:spPr>
      </p:pic>
      <p:sp>
        <p:nvSpPr>
          <p:cNvPr id="70" name="textbox 70"/>
          <p:cNvSpPr/>
          <p:nvPr/>
        </p:nvSpPr>
        <p:spPr>
          <a:xfrm>
            <a:off x="10814685" y="370205"/>
            <a:ext cx="1519555" cy="312420"/>
          </a:xfrm>
          <a:prstGeom prst="rect">
            <a:avLst/>
          </a:prstGeom>
          <a:noFill/>
          <a:ln w="0" cap="flat">
            <a:noFill/>
            <a:prstDash val="solid"/>
            <a:miter lim="0"/>
          </a:ln>
        </p:spPr>
        <p:txBody>
          <a:bodyPr vert="horz" wrap="square" lIns="0" tIns="0" rIns="0" bIns="0"/>
          <a:lstStyle/>
          <a:p>
            <a:pPr algn="l" rtl="0" eaLnBrk="0">
              <a:lnSpc>
                <a:spcPct val="90000"/>
              </a:lnSpc>
            </a:pP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
        <p:nvSpPr>
          <p:cNvPr id="4" name="textbox 70"/>
          <p:cNvSpPr/>
          <p:nvPr/>
        </p:nvSpPr>
        <p:spPr>
          <a:xfrm>
            <a:off x="10835640" y="370205"/>
            <a:ext cx="1498600" cy="312420"/>
          </a:xfrm>
          <a:prstGeom prst="rect">
            <a:avLst/>
          </a:prstGeom>
          <a:noFill/>
          <a:ln w="0" cap="flat">
            <a:noFill/>
            <a:prstDash val="solid"/>
            <a:miter lim="0"/>
          </a:ln>
        </p:spPr>
        <p:txBody>
          <a:bodyPr vert="horz" wrap="square" lIns="0" tIns="0" rIns="0" bIns="0"/>
          <a:lstStyle/>
          <a:p>
            <a:pPr algn="l" rtl="0" eaLnBrk="0">
              <a:lnSpc>
                <a:spcPct val="90000"/>
              </a:lnSpc>
            </a:pP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
        <p:nvSpPr>
          <p:cNvPr id="5" name="textbox 70"/>
          <p:cNvSpPr/>
          <p:nvPr/>
        </p:nvSpPr>
        <p:spPr>
          <a:xfrm>
            <a:off x="10962840" y="599753"/>
            <a:ext cx="1498600" cy="210184"/>
          </a:xfrm>
          <a:prstGeom prst="rect">
            <a:avLst/>
          </a:prstGeom>
          <a:noFill/>
          <a:ln w="0" cap="flat">
            <a:noFill/>
            <a:prstDash val="solid"/>
            <a:miter lim="0"/>
          </a:ln>
        </p:spPr>
        <p:txBody>
          <a:bodyPr vert="horz" wrap="square" lIns="0" tIns="0" rIns="0" bIns="0"/>
          <a:lstStyle/>
          <a:p>
            <a:pPr algn="l" rtl="0" eaLnBrk="0">
              <a:lnSpc>
                <a:spcPct val="90000"/>
              </a:lnSpc>
            </a:pP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
        <p:nvSpPr>
          <p:cNvPr id="7" name="textbox 70"/>
          <p:cNvSpPr/>
          <p:nvPr/>
        </p:nvSpPr>
        <p:spPr>
          <a:xfrm>
            <a:off x="10118725" y="287655"/>
            <a:ext cx="2215515" cy="394970"/>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 name="rect 424"/>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428" name="picture 428"/>
          <p:cNvPicPr>
            <a:picLocks noChangeAspect="1"/>
          </p:cNvPicPr>
          <p:nvPr/>
        </p:nvPicPr>
        <p:blipFill>
          <a:blip r:embed="rId1"/>
          <a:stretch>
            <a:fillRect/>
          </a:stretch>
        </p:blipFill>
        <p:spPr>
          <a:xfrm rot="21600000">
            <a:off x="957072" y="1467611"/>
            <a:ext cx="11222735" cy="5303520"/>
          </a:xfrm>
          <a:prstGeom prst="rect">
            <a:avLst/>
          </a:prstGeom>
        </p:spPr>
      </p:pic>
      <p:sp>
        <p:nvSpPr>
          <p:cNvPr id="430" name="textbox 430"/>
          <p:cNvSpPr/>
          <p:nvPr/>
        </p:nvSpPr>
        <p:spPr>
          <a:xfrm>
            <a:off x="951687" y="217030"/>
            <a:ext cx="11383009" cy="116331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440"/>
              </a:lnSpc>
            </a:pPr>
            <a:r>
              <a:rPr sz="2300" b="1" kern="0" spc="50" dirty="0">
                <a:solidFill>
                  <a:srgbClr val="FFFFFF">
                    <a:alpha val="100000"/>
                  </a:srgbClr>
                </a:solidFill>
                <a:latin typeface="Arial" panose="020B0604020202020204"/>
                <a:ea typeface="Arial" panose="020B0604020202020204"/>
                <a:cs typeface="Arial" panose="020B0604020202020204"/>
              </a:rPr>
              <a:t>2.</a:t>
            </a:r>
            <a:r>
              <a:rPr lang="en-US" sz="2300" b="1" kern="0" spc="50" dirty="0">
                <a:solidFill>
                  <a:srgbClr val="FFFFFF">
                    <a:alpha val="100000"/>
                  </a:srgbClr>
                </a:solidFill>
                <a:latin typeface="Arial" panose="020B0604020202020204"/>
                <a:ea typeface="Arial" panose="020B0604020202020204"/>
                <a:cs typeface="Arial" panose="020B0604020202020204"/>
              </a:rPr>
              <a:t>9</a:t>
            </a:r>
            <a:r>
              <a:rPr sz="2300" b="1" kern="0" spc="50" dirty="0">
                <a:solidFill>
                  <a:srgbClr val="FFFFFF">
                    <a:alpha val="100000"/>
                  </a:srgbClr>
                </a:solidFill>
                <a:latin typeface="Arial" panose="020B0604020202020204"/>
                <a:ea typeface="Arial" panose="020B0604020202020204"/>
                <a:cs typeface="Arial" panose="020B0604020202020204"/>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光伏组件玻璃透光率分析（</a:t>
            </a:r>
            <a:r>
              <a:rPr sz="2300" b="1" kern="0" spc="50" dirty="0">
                <a:solidFill>
                  <a:srgbClr val="FFFFFF">
                    <a:alpha val="100000"/>
                  </a:srgbClr>
                </a:solidFill>
                <a:latin typeface="Arial" panose="020B0604020202020204"/>
                <a:ea typeface="Arial" panose="020B0604020202020204"/>
                <a:cs typeface="Arial" panose="020B0604020202020204"/>
              </a:rPr>
              <a:t>380.</a:t>
            </a:r>
            <a:r>
              <a:rPr sz="2300" b="1" kern="0" spc="40" dirty="0">
                <a:solidFill>
                  <a:srgbClr val="FFFFFF">
                    <a:alpha val="100000"/>
                  </a:srgbClr>
                </a:solidFill>
                <a:latin typeface="Arial" panose="020B0604020202020204"/>
                <a:ea typeface="Arial" panose="020B0604020202020204"/>
                <a:cs typeface="Arial" panose="020B0604020202020204"/>
              </a:rPr>
              <a:t>1100</a:t>
            </a:r>
            <a:r>
              <a:rPr sz="2300" b="1" kern="0" spc="0" dirty="0">
                <a:solidFill>
                  <a:srgbClr val="FFFFFF">
                    <a:alpha val="100000"/>
                  </a:srgbClr>
                </a:solidFill>
                <a:latin typeface="Arial" panose="020B0604020202020204"/>
                <a:ea typeface="Arial" panose="020B0604020202020204"/>
                <a:cs typeface="Arial" panose="020B0604020202020204"/>
              </a:rPr>
              <a:t>nm</a:t>
            </a:r>
            <a:r>
              <a:rPr sz="2300" b="1" kern="0" spc="40" dirty="0">
                <a:solidFill>
                  <a:srgbClr val="FFFFFF">
                    <a:alpha val="100000"/>
                  </a:srgbClr>
                </a:solidFill>
                <a:latin typeface="Arial" panose="020B0604020202020204"/>
                <a:ea typeface="Arial" panose="020B0604020202020204"/>
                <a:cs typeface="Arial" panose="020B0604020202020204"/>
              </a:rPr>
              <a:t>)                                             </a:t>
            </a:r>
            <a:endParaRPr sz="2100" baseline="-7000" dirty="0">
              <a:latin typeface="微软雅黑" panose="020B0503020204020204" charset="-122"/>
              <a:ea typeface="微软雅黑" panose="020B0503020204020204" charset="-122"/>
              <a:cs typeface="微软雅黑" panose="020B0503020204020204" charset="-122"/>
            </a:endParaRPr>
          </a:p>
          <a:p>
            <a:pPr algn="l" rtl="0" eaLnBrk="0">
              <a:lnSpc>
                <a:spcPct val="157000"/>
              </a:lnSpc>
            </a:pPr>
            <a:endParaRPr sz="1000" dirty="0">
              <a:latin typeface="Arial" panose="020B0604020202020204"/>
              <a:ea typeface="Arial" panose="020B0604020202020204"/>
              <a:cs typeface="Arial" panose="020B0604020202020204"/>
            </a:endParaRPr>
          </a:p>
          <a:p>
            <a:pPr algn="l" rtl="0" eaLnBrk="0">
              <a:lnSpc>
                <a:spcPct val="113000"/>
              </a:lnSpc>
            </a:pPr>
            <a:endParaRPr sz="600" dirty="0">
              <a:latin typeface="Arial" panose="020B0604020202020204"/>
              <a:ea typeface="Arial" panose="020B0604020202020204"/>
              <a:cs typeface="Arial" panose="020B0604020202020204"/>
            </a:endParaRPr>
          </a:p>
          <a:p>
            <a:pPr marL="3348355" algn="l" rtl="0" eaLnBrk="0">
              <a:lnSpc>
                <a:spcPct val="87000"/>
              </a:lnSpc>
            </a:pPr>
            <a:r>
              <a:rPr sz="2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光伏玻璃初始透光率对比数据</a:t>
            </a:r>
            <a:endParaRPr sz="2700" dirty="0">
              <a:latin typeface="微软雅黑" panose="020B0503020204020204" charset="-122"/>
              <a:ea typeface="微软雅黑" panose="020B0503020204020204" charset="-122"/>
              <a:cs typeface="微软雅黑" panose="020B0503020204020204" charset="-122"/>
            </a:endParaRPr>
          </a:p>
        </p:txBody>
      </p:sp>
      <p:graphicFrame>
        <p:nvGraphicFramePr>
          <p:cNvPr id="432" name="table 432"/>
          <p:cNvGraphicFramePr>
            <a:graphicFrameLocks noGrp="1"/>
          </p:cNvGraphicFramePr>
          <p:nvPr/>
        </p:nvGraphicFramePr>
        <p:xfrm>
          <a:off x="6662419" y="1884045"/>
          <a:ext cx="5196839" cy="911859"/>
        </p:xfrm>
        <a:graphic>
          <a:graphicData uri="http://schemas.openxmlformats.org/drawingml/2006/table">
            <a:tbl>
              <a:tblPr/>
              <a:tblGrid>
                <a:gridCol w="1600200"/>
                <a:gridCol w="782955"/>
                <a:gridCol w="810259"/>
                <a:gridCol w="800100"/>
                <a:gridCol w="1203325"/>
              </a:tblGrid>
              <a:tr h="229870">
                <a:tc>
                  <a:txBody>
                    <a:bodyPr/>
                    <a:lstStyle/>
                    <a:p>
                      <a:pPr algn="l" rtl="0" eaLnBrk="0">
                        <a:lnSpc>
                          <a:spcPct val="133000"/>
                        </a:lnSpc>
                      </a:pPr>
                      <a:endParaRPr sz="200" dirty="0">
                        <a:latin typeface="Arial" panose="020B0604020202020204"/>
                        <a:ea typeface="Arial" panose="020B0604020202020204"/>
                        <a:cs typeface="Arial" panose="020B0604020202020204"/>
                      </a:endParaRPr>
                    </a:p>
                    <a:p>
                      <a:pPr marL="664210" algn="l" rtl="0" eaLnBrk="0">
                        <a:lnSpc>
                          <a:spcPct val="82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项目</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16000"/>
                        </a:lnSpc>
                      </a:pPr>
                      <a:endParaRPr sz="200" dirty="0">
                        <a:latin typeface="Arial" panose="020B0604020202020204"/>
                        <a:ea typeface="Arial" panose="020B0604020202020204"/>
                        <a:cs typeface="Arial" panose="020B0604020202020204"/>
                      </a:endParaRPr>
                    </a:p>
                    <a:p>
                      <a:pPr marL="182880" algn="l" rtl="0" eaLnBrk="0">
                        <a:lnSpc>
                          <a:spcPct val="86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197485"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128270" algn="l" rtl="0" eaLnBrk="0">
                        <a:lnSpc>
                          <a:spcPct val="87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国外竞品</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327660" algn="l" rtl="0" eaLnBrk="0">
                        <a:lnSpc>
                          <a:spcPct val="87000"/>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国内竞品</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a:txBody>
                    <a:bodyPr/>
                    <a:lstStyle/>
                    <a:p>
                      <a:pPr marL="17780" algn="l" rtl="0" eaLnBrk="0">
                        <a:lnSpc>
                          <a:spcPts val="1455"/>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原始玻璃透光率%</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04470"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1780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1272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412750"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a:txBody>
                    <a:bodyPr/>
                    <a:lstStyle/>
                    <a:p>
                      <a:pPr marL="18415" algn="l" rtl="0" eaLnBrk="0">
                        <a:lnSpc>
                          <a:spcPts val="1455"/>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玻璃增加涂层后透光率%</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04470"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95.04</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1780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94.13</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1272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93.99</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412750"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93.55</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9870">
                <a:tc>
                  <a:txBody>
                    <a:bodyPr/>
                    <a:lstStyle/>
                    <a:p>
                      <a:pPr marL="18415" algn="l" rtl="0" eaLnBrk="0">
                        <a:lnSpc>
                          <a:spcPts val="1455"/>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透光率增益%</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52730" algn="l" rtl="0" eaLnBrk="0">
                        <a:lnSpc>
                          <a:spcPts val="1455"/>
                        </a:lnSpc>
                        <a:spcBef>
                          <a:spcPts val="5"/>
                        </a:spcBef>
                      </a:pPr>
                      <a:r>
                        <a:rPr sz="1100" b="1" kern="0" spc="-30" dirty="0">
                          <a:solidFill>
                            <a:srgbClr val="FF0000">
                              <a:alpha val="100000"/>
                            </a:srgbClr>
                          </a:solidFill>
                          <a:latin typeface="微软雅黑" panose="020B0503020204020204" charset="-122"/>
                          <a:ea typeface="微软雅黑" panose="020B0503020204020204" charset="-122"/>
                          <a:cs typeface="微软雅黑" panose="020B0503020204020204" charset="-122"/>
                        </a:rPr>
                        <a:t>3.34</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62255" algn="l" rtl="0" eaLnBrk="0">
                        <a:lnSpc>
                          <a:spcPts val="1455"/>
                        </a:lnSpc>
                        <a:spcBef>
                          <a:spcPts val="5"/>
                        </a:spcBef>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2.40</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57175" algn="l" rtl="0" eaLnBrk="0">
                        <a:lnSpc>
                          <a:spcPts val="1455"/>
                        </a:lnSpc>
                        <a:spcBef>
                          <a:spcPts val="5"/>
                        </a:spcBef>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2.26</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462915" algn="l" rtl="0" eaLnBrk="0">
                        <a:lnSpc>
                          <a:spcPts val="1455"/>
                        </a:lnSpc>
                        <a:spcBef>
                          <a:spcPts val="5"/>
                        </a:spcBef>
                      </a:pPr>
                      <a:r>
                        <a:rPr sz="1100" b="1" kern="0" spc="-30" dirty="0">
                          <a:solidFill>
                            <a:srgbClr val="FF0000">
                              <a:alpha val="100000"/>
                            </a:srgbClr>
                          </a:solidFill>
                          <a:latin typeface="微软雅黑" panose="020B0503020204020204" charset="-122"/>
                          <a:ea typeface="微软雅黑" panose="020B0503020204020204" charset="-122"/>
                          <a:cs typeface="微软雅黑" panose="020B0503020204020204" charset="-122"/>
                        </a:rPr>
                        <a:t>1.80</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2" name="文本框 1"/>
          <p:cNvSpPr txBox="1"/>
          <p:nvPr/>
        </p:nvSpPr>
        <p:spPr>
          <a:xfrm>
            <a:off x="10144760" y="298450"/>
            <a:ext cx="2344420" cy="368300"/>
          </a:xfrm>
          <a:prstGeom prst="rect">
            <a:avLst/>
          </a:prstGeom>
          <a:noFill/>
        </p:spPr>
        <p:txBody>
          <a:bodyPr wrap="square" rtlCol="0">
            <a:spAutoFit/>
          </a:bodyPr>
          <a:p>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438" name="picture 438"/>
          <p:cNvPicPr>
            <a:picLocks noChangeAspect="1"/>
          </p:cNvPicPr>
          <p:nvPr/>
        </p:nvPicPr>
        <p:blipFill>
          <a:blip r:embed="rId1"/>
          <a:stretch>
            <a:fillRect/>
          </a:stretch>
        </p:blipFill>
        <p:spPr>
          <a:xfrm rot="21600000">
            <a:off x="1028700" y="1440180"/>
            <a:ext cx="11294364" cy="5510783"/>
          </a:xfrm>
          <a:prstGeom prst="rect">
            <a:avLst/>
          </a:prstGeom>
        </p:spPr>
      </p:pic>
      <p:sp>
        <p:nvSpPr>
          <p:cNvPr id="440" name="textbox 440"/>
          <p:cNvSpPr/>
          <p:nvPr/>
        </p:nvSpPr>
        <p:spPr>
          <a:xfrm>
            <a:off x="951687" y="217030"/>
            <a:ext cx="11383009" cy="119824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440"/>
              </a:lnSpc>
            </a:pPr>
            <a:r>
              <a:rPr sz="2300" b="1" kern="0" spc="50" dirty="0">
                <a:solidFill>
                  <a:srgbClr val="FFFFFF">
                    <a:alpha val="100000"/>
                  </a:srgbClr>
                </a:solidFill>
                <a:latin typeface="Arial" panose="020B0604020202020204"/>
                <a:ea typeface="Arial" panose="020B0604020202020204"/>
                <a:cs typeface="Arial" panose="020B0604020202020204"/>
              </a:rPr>
              <a:t>2.</a:t>
            </a:r>
            <a:r>
              <a:rPr lang="en-US" sz="2300" b="1" kern="0" spc="50" dirty="0">
                <a:solidFill>
                  <a:srgbClr val="FFFFFF">
                    <a:alpha val="100000"/>
                  </a:srgbClr>
                </a:solidFill>
                <a:latin typeface="Arial" panose="020B0604020202020204"/>
                <a:ea typeface="Arial" panose="020B0604020202020204"/>
                <a:cs typeface="Arial" panose="020B0604020202020204"/>
              </a:rPr>
              <a:t>10</a:t>
            </a:r>
            <a:r>
              <a:rPr sz="2300" b="1" kern="0" spc="50" dirty="0">
                <a:solidFill>
                  <a:srgbClr val="FFFFFF">
                    <a:alpha val="100000"/>
                  </a:srgbClr>
                </a:solidFill>
                <a:latin typeface="Arial" panose="020B0604020202020204"/>
                <a:ea typeface="Arial" panose="020B0604020202020204"/>
                <a:cs typeface="Arial" panose="020B0604020202020204"/>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光伏组件玻璃透光率分析（</a:t>
            </a:r>
            <a:r>
              <a:rPr sz="2300" b="1" kern="0" spc="50" dirty="0">
                <a:solidFill>
                  <a:srgbClr val="FFFFFF">
                    <a:alpha val="100000"/>
                  </a:srgbClr>
                </a:solidFill>
                <a:latin typeface="Arial" panose="020B0604020202020204"/>
                <a:ea typeface="Arial" panose="020B0604020202020204"/>
                <a:cs typeface="Arial" panose="020B0604020202020204"/>
              </a:rPr>
              <a:t>380.</a:t>
            </a:r>
            <a:r>
              <a:rPr sz="2300" b="1" kern="0" spc="40" dirty="0">
                <a:solidFill>
                  <a:srgbClr val="FFFFFF">
                    <a:alpha val="100000"/>
                  </a:srgbClr>
                </a:solidFill>
                <a:latin typeface="Arial" panose="020B0604020202020204"/>
                <a:ea typeface="Arial" panose="020B0604020202020204"/>
                <a:cs typeface="Arial" panose="020B0604020202020204"/>
              </a:rPr>
              <a:t>1100</a:t>
            </a:r>
            <a:r>
              <a:rPr sz="2300" b="1" kern="0" spc="0" dirty="0">
                <a:solidFill>
                  <a:srgbClr val="FFFFFF">
                    <a:alpha val="100000"/>
                  </a:srgbClr>
                </a:solidFill>
                <a:latin typeface="Arial" panose="020B0604020202020204"/>
                <a:ea typeface="Arial" panose="020B0604020202020204"/>
                <a:cs typeface="Arial" panose="020B0604020202020204"/>
              </a:rPr>
              <a:t>nm</a:t>
            </a:r>
            <a:r>
              <a:rPr sz="2300" b="1" kern="0" spc="40" dirty="0">
                <a:solidFill>
                  <a:srgbClr val="FFFFFF">
                    <a:alpha val="100000"/>
                  </a:srgbClr>
                </a:solidFill>
                <a:latin typeface="Arial" panose="020B0604020202020204"/>
                <a:ea typeface="Arial" panose="020B0604020202020204"/>
                <a:cs typeface="Arial" panose="020B0604020202020204"/>
              </a:rPr>
              <a:t>)                                              </a:t>
            </a:r>
            <a:endParaRPr sz="2100" baseline="-7000" dirty="0">
              <a:latin typeface="微软雅黑" panose="020B0503020204020204" charset="-122"/>
              <a:ea typeface="微软雅黑" panose="020B0503020204020204" charset="-122"/>
              <a:cs typeface="微软雅黑" panose="020B0503020204020204" charset="-122"/>
            </a:endParaRPr>
          </a:p>
          <a:p>
            <a:pPr algn="l" rtl="0" eaLnBrk="0">
              <a:lnSpc>
                <a:spcPct val="107000"/>
              </a:lnSpc>
            </a:pPr>
            <a:endParaRPr sz="1000" dirty="0">
              <a:latin typeface="Arial" panose="020B0604020202020204"/>
              <a:ea typeface="Arial" panose="020B0604020202020204"/>
              <a:cs typeface="Arial" panose="020B0604020202020204"/>
            </a:endParaRPr>
          </a:p>
          <a:p>
            <a:pPr algn="l" rtl="0" eaLnBrk="0">
              <a:lnSpc>
                <a:spcPct val="114000"/>
              </a:lnSpc>
            </a:pPr>
            <a:endParaRPr sz="600" dirty="0">
              <a:latin typeface="Arial" panose="020B0604020202020204"/>
              <a:ea typeface="Arial" panose="020B0604020202020204"/>
              <a:cs typeface="Arial" panose="020B0604020202020204"/>
            </a:endParaRPr>
          </a:p>
          <a:p>
            <a:pPr marL="3348355" algn="l" rtl="0" eaLnBrk="0">
              <a:lnSpc>
                <a:spcPts val="3685"/>
              </a:lnSpc>
              <a:spcBef>
                <a:spcPts val="0"/>
              </a:spcBef>
            </a:pPr>
            <a:r>
              <a:rPr sz="27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光伏玻璃摩擦后透光率对比数据（</a:t>
            </a:r>
            <a:r>
              <a:rPr sz="2700" b="1" kern="0" spc="80" dirty="0">
                <a:solidFill>
                  <a:srgbClr val="D99345">
                    <a:alpha val="100000"/>
                  </a:srgbClr>
                </a:solidFill>
                <a:latin typeface="宋体" panose="02010600030101010101" pitchFamily="2" charset="-122"/>
                <a:ea typeface="宋体" panose="02010600030101010101" pitchFamily="2" charset="-122"/>
                <a:cs typeface="宋体" panose="02010600030101010101" pitchFamily="2" charset="-122"/>
              </a:rPr>
              <a:t>1000</a:t>
            </a:r>
            <a:r>
              <a:rPr sz="27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次）</a:t>
            </a:r>
            <a:endParaRPr sz="2700" dirty="0">
              <a:latin typeface="微软雅黑" panose="020B0503020204020204" charset="-122"/>
              <a:ea typeface="微软雅黑" panose="020B0503020204020204" charset="-122"/>
              <a:cs typeface="微软雅黑" panose="020B0503020204020204" charset="-122"/>
            </a:endParaRPr>
          </a:p>
        </p:txBody>
      </p:sp>
      <p:graphicFrame>
        <p:nvGraphicFramePr>
          <p:cNvPr id="442" name="table 442"/>
          <p:cNvGraphicFramePr>
            <a:graphicFrameLocks noGrp="1"/>
          </p:cNvGraphicFramePr>
          <p:nvPr/>
        </p:nvGraphicFramePr>
        <p:xfrm>
          <a:off x="7057390" y="1884045"/>
          <a:ext cx="4932044" cy="1745614"/>
        </p:xfrm>
        <a:graphic>
          <a:graphicData uri="http://schemas.openxmlformats.org/drawingml/2006/table">
            <a:tbl>
              <a:tblPr/>
              <a:tblGrid>
                <a:gridCol w="637540"/>
                <a:gridCol w="1271269"/>
                <a:gridCol w="638175"/>
                <a:gridCol w="666750"/>
                <a:gridCol w="962025"/>
                <a:gridCol w="756284"/>
              </a:tblGrid>
              <a:tr h="229870">
                <a:tc gridSpan="2">
                  <a:txBody>
                    <a:bodyPr/>
                    <a:lstStyle/>
                    <a:p>
                      <a:pPr algn="l" rtl="0" eaLnBrk="0">
                        <a:lnSpc>
                          <a:spcPct val="133000"/>
                        </a:lnSpc>
                      </a:pPr>
                      <a:endParaRPr sz="200" dirty="0">
                        <a:latin typeface="Arial" panose="020B0604020202020204"/>
                        <a:ea typeface="Arial" panose="020B0604020202020204"/>
                        <a:cs typeface="Arial" panose="020B0604020202020204"/>
                      </a:endParaRPr>
                    </a:p>
                    <a:p>
                      <a:pPr marL="18415" algn="l" rtl="0" eaLnBrk="0">
                        <a:lnSpc>
                          <a:spcPct val="82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项目</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16000"/>
                        </a:lnSpc>
                      </a:pPr>
                      <a:endParaRPr sz="200" dirty="0">
                        <a:latin typeface="Arial" panose="020B0604020202020204"/>
                        <a:ea typeface="Arial" panose="020B0604020202020204"/>
                        <a:cs typeface="Arial" panose="020B0604020202020204"/>
                      </a:endParaRPr>
                    </a:p>
                    <a:p>
                      <a:pPr marL="111125" algn="l" rtl="0" eaLnBrk="0">
                        <a:lnSpc>
                          <a:spcPct val="86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126365"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209550" algn="l" rtl="0" eaLnBrk="0">
                        <a:lnSpc>
                          <a:spcPct val="87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国外竞品</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104775" algn="l" rtl="0" eaLnBrk="0">
                        <a:lnSpc>
                          <a:spcPct val="87000"/>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国内竞品</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gridSpan="2">
                  <a:txBody>
                    <a:bodyPr/>
                    <a:lstStyle/>
                    <a:p>
                      <a:pPr marL="17780" algn="l" rtl="0" eaLnBrk="0">
                        <a:lnSpc>
                          <a:spcPts val="1455"/>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原始玻璃透光率%</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3271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4668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94640"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8986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gridSpan="2">
                  <a:txBody>
                    <a:bodyPr/>
                    <a:lstStyle/>
                    <a:p>
                      <a:pPr marL="18415" algn="l" rtl="0" eaLnBrk="0">
                        <a:lnSpc>
                          <a:spcPts val="1455"/>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玻璃增加涂层后透光率%</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3271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95.04</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4668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94.13</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94640"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93.99</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8986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93.55</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6700">
                <a:tc gridSpan="2">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23495" algn="l" rtl="0" eaLnBrk="0">
                        <a:lnSpc>
                          <a:spcPts val="1455"/>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耐磨1000次后</a:t>
                      </a:r>
                      <a:r>
                        <a:rPr sz="1100" b="1" kern="0" spc="-1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玻璃透光率%</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132715"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94.92</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146685"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93.85</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294640"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92.36</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189865"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91.97</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6700">
                <a:tc gridSpan="2">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18415" algn="l" rtl="0" eaLnBrk="0">
                        <a:lnSpc>
                          <a:spcPts val="1455"/>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摩擦后透光率增益%</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180975" algn="l" rtl="0" eaLnBrk="0">
                        <a:lnSpc>
                          <a:spcPts val="1455"/>
                        </a:lnSpc>
                      </a:pPr>
                      <a:r>
                        <a:rPr sz="11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3.32</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191135"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2.16</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337185"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0.53</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38000"/>
                        </a:lnSpc>
                      </a:pPr>
                      <a:endParaRPr sz="100" dirty="0">
                        <a:latin typeface="Arial" panose="020B0604020202020204"/>
                        <a:ea typeface="Arial" panose="020B0604020202020204"/>
                        <a:cs typeface="Arial" panose="020B0604020202020204"/>
                      </a:endParaRPr>
                    </a:p>
                    <a:p>
                      <a:pPr marL="232410"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0.11</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gridSpan="2">
                  <a:txBody>
                    <a:bodyPr/>
                    <a:lstStyle/>
                    <a:p>
                      <a:pPr marL="18415" algn="l" rtl="0" eaLnBrk="0">
                        <a:lnSpc>
                          <a:spcPts val="1455"/>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透光率增益下降%</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5260" algn="l" rtl="0" eaLnBrk="0">
                        <a:lnSpc>
                          <a:spcPts val="1455"/>
                        </a:lnSpc>
                        <a:spcBef>
                          <a:spcPts val="5"/>
                        </a:spcBef>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0.13</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89230" algn="l" rtl="0" eaLnBrk="0">
                        <a:lnSpc>
                          <a:spcPts val="1455"/>
                        </a:lnSpc>
                        <a:spcBef>
                          <a:spcPts val="5"/>
                        </a:spcBef>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0.30</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344805" algn="l" rtl="0" eaLnBrk="0">
                        <a:lnSpc>
                          <a:spcPts val="1455"/>
                        </a:lnSpc>
                        <a:spcBef>
                          <a:spcPts val="5"/>
                        </a:spcBef>
                      </a:pPr>
                      <a:r>
                        <a:rPr sz="1100" b="1" kern="0" spc="-30" dirty="0">
                          <a:solidFill>
                            <a:srgbClr val="00B0F0">
                              <a:alpha val="100000"/>
                            </a:srgbClr>
                          </a:solidFill>
                          <a:latin typeface="微软雅黑" panose="020B0503020204020204" charset="-122"/>
                          <a:ea typeface="微软雅黑" panose="020B0503020204020204" charset="-122"/>
                          <a:cs typeface="微软雅黑" panose="020B0503020204020204" charset="-122"/>
                        </a:rPr>
                        <a:t>1.76</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40030" algn="l" rtl="0" eaLnBrk="0">
                        <a:lnSpc>
                          <a:spcPts val="1455"/>
                        </a:lnSpc>
                        <a:spcBef>
                          <a:spcPts val="5"/>
                        </a:spcBef>
                      </a:pPr>
                      <a:r>
                        <a:rPr sz="1100" b="1" kern="0" spc="-30" dirty="0">
                          <a:solidFill>
                            <a:srgbClr val="00B0F0">
                              <a:alpha val="100000"/>
                            </a:srgbClr>
                          </a:solidFill>
                          <a:latin typeface="微软雅黑" panose="020B0503020204020204" charset="-122"/>
                          <a:ea typeface="微软雅黑" panose="020B0503020204020204" charset="-122"/>
                          <a:cs typeface="微软雅黑" panose="020B0503020204020204" charset="-122"/>
                        </a:rPr>
                        <a:t>1.72</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0">
                <a:tc>
                  <a:txBody>
                    <a:bodyPr/>
                    <a:lstStyle/>
                    <a:p>
                      <a:pPr algn="l" rtl="0" eaLnBrk="0">
                        <a:lnSpc>
                          <a:spcPts val="535"/>
                        </a:lnSpc>
                      </a:pPr>
                      <a:endParaRPr sz="400" dirty="0">
                        <a:latin typeface="Arial" panose="020B0604020202020204"/>
                        <a:ea typeface="Arial" panose="020B0604020202020204"/>
                        <a:cs typeface="Arial" panose="020B0604020202020204"/>
                      </a:endParaRPr>
                    </a:p>
                  </a:txBody>
                  <a:tcPr marL="0" marR="0" marT="0" marB="0" vert="horz">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5">
                  <a:txBody>
                    <a:bodyPr/>
                    <a:lstStyle/>
                    <a:p>
                      <a:pPr algn="l" rtl="0" eaLnBrk="0">
                        <a:lnSpc>
                          <a:spcPct val="123000"/>
                        </a:lnSpc>
                      </a:pPr>
                      <a:endParaRPr sz="400" dirty="0">
                        <a:latin typeface="Arial" panose="020B0604020202020204"/>
                        <a:ea typeface="Arial" panose="020B0604020202020204"/>
                        <a:cs typeface="Arial" panose="020B0604020202020204"/>
                      </a:endParaRPr>
                    </a:p>
                    <a:p>
                      <a:pPr marL="25400" algn="l" rtl="0" eaLnBrk="0">
                        <a:lnSpc>
                          <a:spcPts val="144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1kg砝码+毛巾+酒精/水</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rowSpan="2"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rowSpan="2"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rowSpan="2"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rowSpan="2"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r>
              <a:tr h="229870">
                <a:tc>
                  <a:txBody>
                    <a:bodyPr/>
                    <a:lstStyle/>
                    <a:p>
                      <a:pPr algn="l" rtl="0" eaLnBrk="0">
                        <a:lnSpc>
                          <a:spcPct val="193000"/>
                        </a:lnSpc>
                      </a:pPr>
                      <a:endParaRPr sz="100" dirty="0">
                        <a:latin typeface="Arial" panose="020B0604020202020204"/>
                        <a:ea typeface="Arial" panose="020B0604020202020204"/>
                        <a:cs typeface="Arial" panose="020B0604020202020204"/>
                      </a:endParaRPr>
                    </a:p>
                    <a:p>
                      <a:pPr marL="23495" algn="l" rtl="0" eaLnBrk="0">
                        <a:lnSpc>
                          <a:spcPct val="87000"/>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耐磨条件</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gridSpan="5">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vMerge="1"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vMerge="1"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vMerge="1"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vMerge="1" hMerge="1">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r>
            </a:tbl>
          </a:graphicData>
        </a:graphic>
      </p:graphicFrame>
      <p:pic>
        <p:nvPicPr>
          <p:cNvPr id="444" name="picture 444"/>
          <p:cNvPicPr>
            <a:picLocks noChangeAspect="1"/>
          </p:cNvPicPr>
          <p:nvPr/>
        </p:nvPicPr>
        <p:blipFill>
          <a:blip r:embed="rId2"/>
          <a:stretch>
            <a:fillRect/>
          </a:stretch>
        </p:blipFill>
        <p:spPr>
          <a:xfrm rot="21600000">
            <a:off x="9251529" y="3399790"/>
            <a:ext cx="7619" cy="223519"/>
          </a:xfrm>
          <a:prstGeom prst="rect">
            <a:avLst/>
          </a:prstGeom>
        </p:spPr>
      </p:pic>
      <p:sp>
        <p:nvSpPr>
          <p:cNvPr id="2" name="textbox 70"/>
          <p:cNvSpPr/>
          <p:nvPr/>
        </p:nvSpPr>
        <p:spPr>
          <a:xfrm>
            <a:off x="10129520" y="217170"/>
            <a:ext cx="2378075" cy="465455"/>
          </a:xfrm>
          <a:prstGeom prst="rect">
            <a:avLst/>
          </a:prstGeom>
          <a:noFill/>
          <a:ln w="0" cap="flat">
            <a:noFill/>
            <a:prstDash val="solid"/>
            <a:miter lim="0"/>
          </a:ln>
        </p:spPr>
        <p:txBody>
          <a:bodyPr vert="horz" wrap="square" lIns="0" tIns="0" rIns="0" bIns="0"/>
          <a:lstStyle/>
          <a:p>
            <a:pPr algn="l" rtl="0" eaLnBrk="0">
              <a:lnSpc>
                <a:spcPct val="90000"/>
              </a:lnSpc>
            </a:pPr>
            <a:endParaRPr sz="100" dirty="0">
              <a:solidFill>
                <a:schemeClr val="accent4"/>
              </a:solidFill>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慧创未来</a:t>
            </a:r>
            <a:r>
              <a:rPr lang="en-US" altLang="zh-CN" sz="14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rPr>
              <a:t> </a:t>
            </a:r>
            <a:r>
              <a:rPr lang="en-US" altLang="zh-CN" sz="1400" dirty="0">
                <a:solidFill>
                  <a:schemeClr val="accent4"/>
                </a:solidFill>
                <a:latin typeface="微软雅黑" panose="020B0503020204020204" charset="-122"/>
                <a:ea typeface="微软雅黑" panose="020B0503020204020204" charset="-122"/>
                <a:cs typeface="微软雅黑" panose="020B0503020204020204" charset="-122"/>
              </a:rPr>
              <a:t> </a:t>
            </a:r>
            <a:endParaRPr lang="en-US" altLang="zh-CN" sz="1400" dirty="0">
              <a:solidFill>
                <a:schemeClr val="accent4"/>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 name="rect 446"/>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450" name="picture 450"/>
          <p:cNvPicPr>
            <a:picLocks noChangeAspect="1"/>
          </p:cNvPicPr>
          <p:nvPr/>
        </p:nvPicPr>
        <p:blipFill>
          <a:blip r:embed="rId1"/>
          <a:stretch>
            <a:fillRect/>
          </a:stretch>
        </p:blipFill>
        <p:spPr>
          <a:xfrm rot="21600000">
            <a:off x="957072" y="1569720"/>
            <a:ext cx="11074907" cy="5265420"/>
          </a:xfrm>
          <a:prstGeom prst="rect">
            <a:avLst/>
          </a:prstGeom>
        </p:spPr>
      </p:pic>
      <p:sp>
        <p:nvSpPr>
          <p:cNvPr id="452" name="textbox 452"/>
          <p:cNvSpPr/>
          <p:nvPr/>
        </p:nvSpPr>
        <p:spPr>
          <a:xfrm>
            <a:off x="951687" y="217030"/>
            <a:ext cx="11383009" cy="123253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440"/>
              </a:lnSpc>
            </a:pPr>
            <a:r>
              <a:rPr sz="2300" b="1" kern="0" spc="50" dirty="0">
                <a:solidFill>
                  <a:srgbClr val="FFFFFF">
                    <a:alpha val="100000"/>
                  </a:srgbClr>
                </a:solidFill>
                <a:latin typeface="Arial" panose="020B0604020202020204"/>
                <a:ea typeface="Arial" panose="020B0604020202020204"/>
                <a:cs typeface="Arial" panose="020B0604020202020204"/>
              </a:rPr>
              <a:t>2.</a:t>
            </a:r>
            <a:r>
              <a:rPr lang="en-US" sz="2300" b="1" kern="0" spc="50" dirty="0">
                <a:solidFill>
                  <a:srgbClr val="FFFFFF">
                    <a:alpha val="100000"/>
                  </a:srgbClr>
                </a:solidFill>
                <a:latin typeface="Arial" panose="020B0604020202020204"/>
                <a:ea typeface="Arial" panose="020B0604020202020204"/>
                <a:cs typeface="Arial" panose="020B0604020202020204"/>
              </a:rPr>
              <a:t>11</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光伏组件玻璃透光率分析（</a:t>
            </a:r>
            <a:r>
              <a:rPr sz="2300" b="1" kern="0" spc="50" dirty="0">
                <a:solidFill>
                  <a:srgbClr val="FFFFFF">
                    <a:alpha val="100000"/>
                  </a:srgbClr>
                </a:solidFill>
                <a:latin typeface="Arial" panose="020B0604020202020204"/>
                <a:ea typeface="Arial" panose="020B0604020202020204"/>
                <a:cs typeface="Arial" panose="020B0604020202020204"/>
              </a:rPr>
              <a:t>380.</a:t>
            </a:r>
            <a:r>
              <a:rPr sz="2300" b="1" kern="0" spc="40" dirty="0">
                <a:solidFill>
                  <a:srgbClr val="FFFFFF">
                    <a:alpha val="100000"/>
                  </a:srgbClr>
                </a:solidFill>
                <a:latin typeface="Arial" panose="020B0604020202020204"/>
                <a:ea typeface="Arial" panose="020B0604020202020204"/>
                <a:cs typeface="Arial" panose="020B0604020202020204"/>
              </a:rPr>
              <a:t>1100</a:t>
            </a:r>
            <a:r>
              <a:rPr sz="2300" b="1" kern="0" spc="0" dirty="0">
                <a:solidFill>
                  <a:srgbClr val="FFFFFF">
                    <a:alpha val="100000"/>
                  </a:srgbClr>
                </a:solidFill>
                <a:latin typeface="Arial" panose="020B0604020202020204"/>
                <a:ea typeface="Arial" panose="020B0604020202020204"/>
                <a:cs typeface="Arial" panose="020B0604020202020204"/>
              </a:rPr>
              <a:t>nm</a:t>
            </a:r>
            <a:r>
              <a:rPr sz="2300" b="1" kern="0" spc="40" dirty="0">
                <a:solidFill>
                  <a:srgbClr val="FFFFFF">
                    <a:alpha val="100000"/>
                  </a:srgbClr>
                </a:solidFill>
                <a:latin typeface="Arial" panose="020B0604020202020204"/>
                <a:ea typeface="Arial" panose="020B0604020202020204"/>
                <a:cs typeface="Arial" panose="020B0604020202020204"/>
              </a:rPr>
              <a:t>)                                    </a:t>
            </a:r>
            <a:r>
              <a:rPr lang="zh-CN" altLang="en-US" sz="21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sz="21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sz="21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sz="1000" dirty="0">
              <a:latin typeface="Arial" panose="020B0604020202020204"/>
              <a:ea typeface="Arial" panose="020B0604020202020204"/>
              <a:cs typeface="Arial" panose="020B0604020202020204"/>
            </a:endParaRPr>
          </a:p>
          <a:p>
            <a:pPr algn="l" rtl="0" eaLnBrk="0">
              <a:lnSpc>
                <a:spcPct val="113000"/>
              </a:lnSpc>
            </a:pPr>
            <a:endParaRPr sz="600" dirty="0">
              <a:latin typeface="Arial" panose="020B0604020202020204"/>
              <a:ea typeface="Arial" panose="020B0604020202020204"/>
              <a:cs typeface="Arial" panose="020B0604020202020204"/>
            </a:endParaRPr>
          </a:p>
          <a:p>
            <a:pPr marL="2477135" algn="l" rtl="0" eaLnBrk="0">
              <a:lnSpc>
                <a:spcPts val="3685"/>
              </a:lnSpc>
              <a:spcBef>
                <a:spcPts val="0"/>
              </a:spcBef>
            </a:pPr>
            <a:r>
              <a:rPr sz="2700" b="1" kern="0" spc="60" dirty="0">
                <a:solidFill>
                  <a:srgbClr val="D99345">
                    <a:alpha val="100000"/>
                  </a:srgbClr>
                </a:solidFill>
                <a:latin typeface="微软雅黑" panose="020B0503020204020204" charset="-122"/>
                <a:ea typeface="微软雅黑" panose="020B0503020204020204" charset="-122"/>
                <a:cs typeface="微软雅黑" panose="020B0503020204020204" charset="-122"/>
              </a:rPr>
              <a:t>光伏玻璃摩擦后透光率对比数据</a:t>
            </a:r>
            <a:r>
              <a:rPr sz="2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（双涂层</a:t>
            </a:r>
            <a:r>
              <a:rPr sz="2700" b="1" kern="0" spc="-44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a:t>
            </a:r>
            <a:r>
              <a:rPr sz="2700" b="1" kern="0" spc="-42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700" b="1" kern="0" spc="50" dirty="0">
                <a:solidFill>
                  <a:srgbClr val="D99345">
                    <a:alpha val="100000"/>
                  </a:srgbClr>
                </a:solidFill>
                <a:latin typeface="宋体" panose="02010600030101010101" pitchFamily="2" charset="-122"/>
                <a:ea typeface="宋体" panose="02010600030101010101" pitchFamily="2" charset="-122"/>
                <a:cs typeface="宋体" panose="02010600030101010101" pitchFamily="2" charset="-122"/>
              </a:rPr>
              <a:t>10000</a:t>
            </a:r>
            <a:r>
              <a:rPr sz="2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次）</a:t>
            </a:r>
            <a:endParaRPr sz="2700" dirty="0">
              <a:latin typeface="微软雅黑" panose="020B0503020204020204" charset="-122"/>
              <a:ea typeface="微软雅黑" panose="020B0503020204020204" charset="-122"/>
              <a:cs typeface="微软雅黑" panose="020B0503020204020204" charset="-122"/>
            </a:endParaRPr>
          </a:p>
        </p:txBody>
      </p:sp>
      <p:graphicFrame>
        <p:nvGraphicFramePr>
          <p:cNvPr id="454" name="table 454"/>
          <p:cNvGraphicFramePr>
            <a:graphicFrameLocks noGrp="1"/>
          </p:cNvGraphicFramePr>
          <p:nvPr/>
        </p:nvGraphicFramePr>
        <p:xfrm>
          <a:off x="2256078" y="3396614"/>
          <a:ext cx="3561715" cy="1899919"/>
        </p:xfrm>
        <a:graphic>
          <a:graphicData uri="http://schemas.openxmlformats.org/drawingml/2006/table">
            <a:tbl>
              <a:tblPr/>
              <a:tblGrid>
                <a:gridCol w="501015"/>
                <a:gridCol w="738504"/>
                <a:gridCol w="642619"/>
                <a:gridCol w="668019"/>
                <a:gridCol w="1011555"/>
              </a:tblGrid>
              <a:tr h="231139">
                <a:tc gridSpan="3">
                  <a:txBody>
                    <a:bodyPr/>
                    <a:lstStyle/>
                    <a:p>
                      <a:pPr algn="l" rtl="0" eaLnBrk="0">
                        <a:lnSpc>
                          <a:spcPct val="133000"/>
                        </a:lnSpc>
                      </a:pPr>
                      <a:endParaRPr sz="200" dirty="0">
                        <a:latin typeface="Arial" panose="020B0604020202020204"/>
                        <a:ea typeface="Arial" panose="020B0604020202020204"/>
                        <a:cs typeface="Arial" panose="020B0604020202020204"/>
                      </a:endParaRPr>
                    </a:p>
                    <a:p>
                      <a:pPr marL="18415" algn="l" rtl="0" eaLnBrk="0">
                        <a:lnSpc>
                          <a:spcPct val="82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项目</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16000"/>
                        </a:lnSpc>
                      </a:pPr>
                      <a:endParaRPr sz="200" dirty="0">
                        <a:latin typeface="Arial" panose="020B0604020202020204"/>
                        <a:ea typeface="Arial" panose="020B0604020202020204"/>
                        <a:cs typeface="Arial" panose="020B0604020202020204"/>
                      </a:endParaRPr>
                    </a:p>
                    <a:p>
                      <a:pPr marL="126365" algn="l" rtl="0" eaLnBrk="0">
                        <a:lnSpc>
                          <a:spcPct val="86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16000"/>
                        </a:lnSpc>
                      </a:pPr>
                      <a:endParaRPr sz="200" dirty="0">
                        <a:latin typeface="Arial" panose="020B0604020202020204"/>
                        <a:ea typeface="Arial" panose="020B0604020202020204"/>
                        <a:cs typeface="Arial" panose="020B0604020202020204"/>
                      </a:endParaRPr>
                    </a:p>
                    <a:p>
                      <a:pPr marL="295910" algn="l" rtl="0" eaLnBrk="0">
                        <a:lnSpc>
                          <a:spcPct val="86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双涂层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695">
                <a:tc gridSpan="3">
                  <a:txBody>
                    <a:bodyPr/>
                    <a:lstStyle/>
                    <a:p>
                      <a:pPr algn="l" rtl="0" eaLnBrk="0">
                        <a:lnSpc>
                          <a:spcPct val="185000"/>
                        </a:lnSpc>
                      </a:pPr>
                      <a:endParaRPr sz="100" dirty="0">
                        <a:latin typeface="Arial" panose="020B0604020202020204"/>
                        <a:ea typeface="Arial" panose="020B0604020202020204"/>
                        <a:cs typeface="Arial" panose="020B0604020202020204"/>
                      </a:endParaRPr>
                    </a:p>
                    <a:p>
                      <a:pPr marL="17780"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原始玻璃透光率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47320"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317500"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695">
                <a:tc gridSpan="3">
                  <a:txBody>
                    <a:bodyPr/>
                    <a:lstStyle/>
                    <a:p>
                      <a:pPr algn="l" rtl="0" eaLnBrk="0">
                        <a:lnSpc>
                          <a:spcPct val="184000"/>
                        </a:lnSpc>
                      </a:pPr>
                      <a:endParaRPr sz="100" dirty="0">
                        <a:latin typeface="Arial" panose="020B0604020202020204"/>
                        <a:ea typeface="Arial" panose="020B0604020202020204"/>
                        <a:cs typeface="Arial" panose="020B0604020202020204"/>
                      </a:endParaRPr>
                    </a:p>
                    <a:p>
                      <a:pPr marL="18415" algn="l" rtl="0" eaLnBrk="0">
                        <a:lnSpc>
                          <a:spcPct val="87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玻璃增加涂层后透光率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47320" algn="l" rtl="0" eaLnBrk="0">
                        <a:lnSpc>
                          <a:spcPts val="1450"/>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95.04</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317500" algn="l" rtl="0" eaLnBrk="0">
                        <a:lnSpc>
                          <a:spcPts val="1450"/>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95.04</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7019">
                <a:tc gridSpan="3">
                  <a:txBody>
                    <a:bodyPr/>
                    <a:lstStyle/>
                    <a:p>
                      <a:pPr algn="l" rtl="0" eaLnBrk="0">
                        <a:lnSpc>
                          <a:spcPct val="125000"/>
                        </a:lnSpc>
                      </a:pPr>
                      <a:endParaRPr sz="300" dirty="0">
                        <a:latin typeface="Arial" panose="020B0604020202020204"/>
                        <a:ea typeface="Arial" panose="020B0604020202020204"/>
                        <a:cs typeface="Arial" panose="020B0604020202020204"/>
                      </a:endParaRPr>
                    </a:p>
                    <a:p>
                      <a:pPr marL="23495" algn="l" rtl="0" eaLnBrk="0">
                        <a:lnSpc>
                          <a:spcPct val="87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a:t>
                      </a:r>
                      <a:r>
                        <a:rPr sz="1100" b="1" kern="0" spc="-10" dirty="0">
                          <a:solidFill>
                            <a:srgbClr val="000000">
                              <a:alpha val="100000"/>
                            </a:srgbClr>
                          </a:solidFill>
                          <a:latin typeface="Arial" panose="020B0604020202020204"/>
                          <a:ea typeface="Arial" panose="020B0604020202020204"/>
                          <a:cs typeface="Arial" panose="020B0604020202020204"/>
                        </a:rPr>
                        <a:t>1000</a:t>
                      </a: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次后透光率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84000"/>
                        </a:lnSpc>
                      </a:pPr>
                      <a:endParaRPr sz="100" dirty="0">
                        <a:latin typeface="Arial" panose="020B0604020202020204"/>
                        <a:ea typeface="Arial" panose="020B0604020202020204"/>
                        <a:cs typeface="Arial" panose="020B0604020202020204"/>
                      </a:endParaRPr>
                    </a:p>
                    <a:p>
                      <a:pPr marL="147320"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94.92</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8444">
                <a:tc gridSpan="3">
                  <a:txBody>
                    <a:bodyPr/>
                    <a:lstStyle/>
                    <a:p>
                      <a:pPr algn="l" rtl="0" eaLnBrk="0">
                        <a:lnSpc>
                          <a:spcPct val="135000"/>
                        </a:lnSpc>
                      </a:pPr>
                      <a:endParaRPr sz="200" dirty="0">
                        <a:latin typeface="Arial" panose="020B0604020202020204"/>
                        <a:ea typeface="Arial" panose="020B0604020202020204"/>
                        <a:cs typeface="Arial" panose="020B0604020202020204"/>
                      </a:endParaRPr>
                    </a:p>
                    <a:p>
                      <a:pPr marL="23495"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a:t>
                      </a:r>
                      <a:r>
                        <a:rPr sz="1100" b="1" kern="0" spc="-10" dirty="0">
                          <a:solidFill>
                            <a:srgbClr val="000000">
                              <a:alpha val="100000"/>
                            </a:srgbClr>
                          </a:solidFill>
                          <a:latin typeface="Arial" panose="020B0604020202020204"/>
                          <a:ea typeface="Arial" panose="020B0604020202020204"/>
                          <a:cs typeface="Arial" panose="020B0604020202020204"/>
                        </a:rPr>
                        <a:t>10000</a:t>
                      </a: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次后透光率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80000"/>
                        </a:lnSpc>
                      </a:pPr>
                      <a:endParaRPr sz="100" dirty="0">
                        <a:latin typeface="Arial" panose="020B0604020202020204"/>
                        <a:ea typeface="Arial" panose="020B0604020202020204"/>
                        <a:cs typeface="Arial" panose="020B0604020202020204"/>
                      </a:endParaRPr>
                    </a:p>
                    <a:p>
                      <a:pPr marL="317500" algn="l" rtl="0" eaLnBrk="0">
                        <a:lnSpc>
                          <a:spcPts val="1455"/>
                        </a:lnSpc>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94.68</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695">
                <a:tc gridSpan="3">
                  <a:txBody>
                    <a:bodyPr/>
                    <a:lstStyle/>
                    <a:p>
                      <a:pPr algn="l" rtl="0" eaLnBrk="0">
                        <a:lnSpc>
                          <a:spcPct val="164000"/>
                        </a:lnSpc>
                      </a:pPr>
                      <a:endParaRPr sz="100" dirty="0">
                        <a:latin typeface="Arial" panose="020B0604020202020204"/>
                        <a:ea typeface="Arial" panose="020B0604020202020204"/>
                        <a:cs typeface="Arial" panose="020B0604020202020204"/>
                      </a:endParaRPr>
                    </a:p>
                    <a:p>
                      <a:pPr marL="18415" algn="l" rtl="0" eaLnBrk="0">
                        <a:lnSpc>
                          <a:spcPct val="87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摩擦后透光率增益</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95580" algn="l" rtl="0" eaLnBrk="0">
                        <a:lnSpc>
                          <a:spcPts val="1425"/>
                        </a:lnSpc>
                      </a:pPr>
                      <a:r>
                        <a:rPr sz="11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3.32</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365760" algn="l" rtl="0" eaLnBrk="0">
                        <a:lnSpc>
                          <a:spcPts val="1425"/>
                        </a:lnSpc>
                      </a:pPr>
                      <a:r>
                        <a:rPr sz="11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3.06</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9709">
                <a:tc gridSpan="3">
                  <a:txBody>
                    <a:bodyPr/>
                    <a:lstStyle/>
                    <a:p>
                      <a:pPr algn="l" rtl="0" eaLnBrk="0">
                        <a:lnSpc>
                          <a:spcPct val="154000"/>
                        </a:lnSpc>
                      </a:pPr>
                      <a:endParaRPr sz="100" dirty="0">
                        <a:latin typeface="Arial" panose="020B0604020202020204"/>
                        <a:ea typeface="Arial" panose="020B0604020202020204"/>
                        <a:cs typeface="Arial" panose="020B0604020202020204"/>
                      </a:endParaRPr>
                    </a:p>
                    <a:p>
                      <a:pPr marL="18415"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透光率增益下降</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89865" algn="l" rtl="0" eaLnBrk="0">
                        <a:lnSpc>
                          <a:spcPts val="1420"/>
                        </a:lnSpc>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0.13</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360045" algn="l" rtl="0" eaLnBrk="0">
                        <a:lnSpc>
                          <a:spcPts val="1420"/>
                        </a:lnSpc>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0.38</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3520">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rtl="0" eaLnBrk="0">
                        <a:lnSpc>
                          <a:spcPct val="151000"/>
                        </a:lnSpc>
                      </a:pPr>
                      <a:endParaRPr sz="100" dirty="0">
                        <a:latin typeface="Arial" panose="020B0604020202020204"/>
                        <a:ea typeface="Arial" panose="020B0604020202020204"/>
                        <a:cs typeface="Arial" panose="020B0604020202020204"/>
                      </a:endParaRPr>
                    </a:p>
                    <a:p>
                      <a:pPr marL="19685" algn="l" rtl="0" eaLnBrk="0">
                        <a:lnSpc>
                          <a:spcPct val="87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耐磨条件</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25400" algn="l" rtl="0" eaLnBrk="0">
                        <a:lnSpc>
                          <a:spcPts val="1415"/>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1kg砝码+毛巾+酒精/水</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 name="rect 456"/>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460" name="picture 460"/>
          <p:cNvPicPr>
            <a:picLocks noChangeAspect="1"/>
          </p:cNvPicPr>
          <p:nvPr/>
        </p:nvPicPr>
        <p:blipFill>
          <a:blip r:embed="rId1"/>
          <a:stretch>
            <a:fillRect/>
          </a:stretch>
        </p:blipFill>
        <p:spPr>
          <a:xfrm rot="21600000">
            <a:off x="957072" y="1600200"/>
            <a:ext cx="11183111" cy="5315711"/>
          </a:xfrm>
          <a:prstGeom prst="rect">
            <a:avLst/>
          </a:prstGeom>
        </p:spPr>
      </p:pic>
      <p:sp>
        <p:nvSpPr>
          <p:cNvPr id="462" name="textbox 462"/>
          <p:cNvSpPr/>
          <p:nvPr/>
        </p:nvSpPr>
        <p:spPr>
          <a:xfrm>
            <a:off x="951687" y="217030"/>
            <a:ext cx="11383009" cy="123253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440"/>
              </a:lnSpc>
            </a:pPr>
            <a:r>
              <a:rPr sz="2300" b="1" kern="0" spc="50" dirty="0">
                <a:solidFill>
                  <a:srgbClr val="FFFFFF">
                    <a:alpha val="100000"/>
                  </a:srgbClr>
                </a:solidFill>
                <a:latin typeface="Arial" panose="020B0604020202020204"/>
                <a:ea typeface="Arial" panose="020B0604020202020204"/>
                <a:cs typeface="Arial" panose="020B0604020202020204"/>
              </a:rPr>
              <a:t>2.</a:t>
            </a:r>
            <a:r>
              <a:rPr lang="en-US" sz="2300" b="1" kern="0" spc="50" dirty="0">
                <a:solidFill>
                  <a:srgbClr val="FFFFFF">
                    <a:alpha val="100000"/>
                  </a:srgbClr>
                </a:solidFill>
                <a:latin typeface="Arial" panose="020B0604020202020204"/>
                <a:ea typeface="Arial" panose="020B0604020202020204"/>
                <a:cs typeface="Arial" panose="020B0604020202020204"/>
              </a:rPr>
              <a:t>12</a:t>
            </a:r>
            <a:r>
              <a:rPr sz="2300" b="1" kern="0" spc="50" dirty="0">
                <a:solidFill>
                  <a:srgbClr val="FFFFFF">
                    <a:alpha val="100000"/>
                  </a:srgbClr>
                </a:solidFill>
                <a:latin typeface="Arial" panose="020B0604020202020204"/>
                <a:ea typeface="Arial" panose="020B0604020202020204"/>
                <a:cs typeface="Arial" panose="020B0604020202020204"/>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光伏组件玻璃透光率分析（</a:t>
            </a:r>
            <a:r>
              <a:rPr sz="2300" b="1" kern="0" spc="50" dirty="0">
                <a:solidFill>
                  <a:srgbClr val="FFFFFF">
                    <a:alpha val="100000"/>
                  </a:srgbClr>
                </a:solidFill>
                <a:latin typeface="Arial" panose="020B0604020202020204"/>
                <a:ea typeface="Arial" panose="020B0604020202020204"/>
                <a:cs typeface="Arial" panose="020B0604020202020204"/>
              </a:rPr>
              <a:t>380.</a:t>
            </a:r>
            <a:r>
              <a:rPr sz="2300" b="1" kern="0" spc="40" dirty="0">
                <a:solidFill>
                  <a:srgbClr val="FFFFFF">
                    <a:alpha val="100000"/>
                  </a:srgbClr>
                </a:solidFill>
                <a:latin typeface="Arial" panose="020B0604020202020204"/>
                <a:ea typeface="Arial" panose="020B0604020202020204"/>
                <a:cs typeface="Arial" panose="020B0604020202020204"/>
              </a:rPr>
              <a:t>1100</a:t>
            </a:r>
            <a:r>
              <a:rPr sz="2300" b="1" kern="0" spc="0" dirty="0">
                <a:solidFill>
                  <a:srgbClr val="FFFFFF">
                    <a:alpha val="100000"/>
                  </a:srgbClr>
                </a:solidFill>
                <a:latin typeface="Arial" panose="020B0604020202020204"/>
                <a:ea typeface="Arial" panose="020B0604020202020204"/>
                <a:cs typeface="Arial" panose="020B0604020202020204"/>
              </a:rPr>
              <a:t>nm</a:t>
            </a:r>
            <a:r>
              <a:rPr sz="2300" b="1" kern="0" spc="40" dirty="0">
                <a:solidFill>
                  <a:srgbClr val="FFFFFF">
                    <a:alpha val="100000"/>
                  </a:srgbClr>
                </a:solidFill>
                <a:latin typeface="Arial" panose="020B0604020202020204"/>
                <a:ea typeface="Arial" panose="020B0604020202020204"/>
                <a:cs typeface="Arial" panose="020B0604020202020204"/>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sz="2100" baseline="-7000" dirty="0">
              <a:latin typeface="微软雅黑" panose="020B0503020204020204" charset="-122"/>
              <a:ea typeface="微软雅黑" panose="020B0503020204020204" charset="-122"/>
              <a:cs typeface="微软雅黑" panose="020B0503020204020204" charset="-122"/>
            </a:endParaRPr>
          </a:p>
          <a:p>
            <a:pPr algn="l" rtl="0" eaLnBrk="0">
              <a:lnSpc>
                <a:spcPct val="130000"/>
              </a:lnSpc>
            </a:pPr>
            <a:endParaRPr sz="1000" dirty="0">
              <a:latin typeface="Arial" panose="020B0604020202020204"/>
              <a:ea typeface="Arial" panose="020B0604020202020204"/>
              <a:cs typeface="Arial" panose="020B0604020202020204"/>
            </a:endParaRPr>
          </a:p>
          <a:p>
            <a:pPr algn="l" rtl="0" eaLnBrk="0">
              <a:lnSpc>
                <a:spcPct val="113000"/>
              </a:lnSpc>
            </a:pPr>
            <a:endParaRPr sz="600" dirty="0">
              <a:latin typeface="Arial" panose="020B0604020202020204"/>
              <a:ea typeface="Arial" panose="020B0604020202020204"/>
              <a:cs typeface="Arial" panose="020B0604020202020204"/>
            </a:endParaRPr>
          </a:p>
          <a:p>
            <a:pPr marL="2261235" algn="l" rtl="0" eaLnBrk="0">
              <a:lnSpc>
                <a:spcPts val="3685"/>
              </a:lnSpc>
              <a:spcBef>
                <a:spcPts val="0"/>
              </a:spcBef>
            </a:pPr>
            <a:r>
              <a:rPr sz="2700" b="1" kern="0" spc="60" dirty="0">
                <a:solidFill>
                  <a:srgbClr val="D99345">
                    <a:alpha val="100000"/>
                  </a:srgbClr>
                </a:solidFill>
                <a:latin typeface="微软雅黑" panose="020B0503020204020204" charset="-122"/>
                <a:ea typeface="微软雅黑" panose="020B0503020204020204" charset="-122"/>
                <a:cs typeface="微软雅黑" panose="020B0503020204020204" charset="-122"/>
              </a:rPr>
              <a:t>光伏玻璃摩擦后透光率对比数据</a:t>
            </a:r>
            <a:r>
              <a:rPr sz="2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（单涂层</a:t>
            </a:r>
            <a:r>
              <a:rPr sz="2700" b="1" kern="0" spc="-44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a:t>
            </a:r>
            <a:r>
              <a:rPr sz="2700" b="1" kern="0" spc="-42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700" b="1" kern="0" spc="50" dirty="0">
                <a:solidFill>
                  <a:srgbClr val="D99345">
                    <a:alpha val="100000"/>
                  </a:srgbClr>
                </a:solidFill>
                <a:latin typeface="宋体" panose="02010600030101010101" pitchFamily="2" charset="-122"/>
                <a:ea typeface="宋体" panose="02010600030101010101" pitchFamily="2" charset="-122"/>
                <a:cs typeface="宋体" panose="02010600030101010101" pitchFamily="2" charset="-122"/>
              </a:rPr>
              <a:t>10000</a:t>
            </a:r>
            <a:r>
              <a:rPr sz="2700" b="1" kern="0" spc="50" dirty="0">
                <a:solidFill>
                  <a:srgbClr val="D99345">
                    <a:alpha val="100000"/>
                  </a:srgbClr>
                </a:solidFill>
                <a:latin typeface="微软雅黑" panose="020B0503020204020204" charset="-122"/>
                <a:ea typeface="微软雅黑" panose="020B0503020204020204" charset="-122"/>
                <a:cs typeface="微软雅黑" panose="020B0503020204020204" charset="-122"/>
              </a:rPr>
              <a:t>次）</a:t>
            </a:r>
            <a:endParaRPr sz="2700" dirty="0">
              <a:latin typeface="微软雅黑" panose="020B0503020204020204" charset="-122"/>
              <a:ea typeface="微软雅黑" panose="020B0503020204020204" charset="-122"/>
              <a:cs typeface="微软雅黑" panose="020B0503020204020204" charset="-122"/>
            </a:endParaRPr>
          </a:p>
        </p:txBody>
      </p:sp>
      <p:pic>
        <p:nvPicPr>
          <p:cNvPr id="464" name="picture 464"/>
          <p:cNvPicPr>
            <a:picLocks noChangeAspect="1"/>
          </p:cNvPicPr>
          <p:nvPr/>
        </p:nvPicPr>
        <p:blipFill>
          <a:blip r:embed="rId2"/>
          <a:stretch>
            <a:fillRect/>
          </a:stretch>
        </p:blipFill>
        <p:spPr>
          <a:xfrm rot="21600000">
            <a:off x="8589644" y="3900170"/>
            <a:ext cx="2481580" cy="7620"/>
          </a:xfrm>
          <a:prstGeom prst="rect">
            <a:avLst/>
          </a:prstGeom>
        </p:spPr>
      </p:pic>
      <p:graphicFrame>
        <p:nvGraphicFramePr>
          <p:cNvPr id="466" name="table 466"/>
          <p:cNvGraphicFramePr>
            <a:graphicFrameLocks noGrp="1"/>
          </p:cNvGraphicFramePr>
          <p:nvPr/>
        </p:nvGraphicFramePr>
        <p:xfrm>
          <a:off x="8585809" y="1974850"/>
          <a:ext cx="3209289" cy="2158999"/>
        </p:xfrm>
        <a:graphic>
          <a:graphicData uri="http://schemas.openxmlformats.org/drawingml/2006/table">
            <a:tbl>
              <a:tblPr/>
              <a:tblGrid>
                <a:gridCol w="845185"/>
                <a:gridCol w="684529"/>
                <a:gridCol w="668019"/>
                <a:gridCol w="287654"/>
                <a:gridCol w="723900"/>
              </a:tblGrid>
              <a:tr h="229870">
                <a:tc gridSpan="2">
                  <a:txBody>
                    <a:bodyPr/>
                    <a:lstStyle/>
                    <a:p>
                      <a:pPr algn="l" rtl="0" eaLnBrk="0">
                        <a:lnSpc>
                          <a:spcPct val="133000"/>
                        </a:lnSpc>
                      </a:pPr>
                      <a:endParaRPr sz="200" dirty="0">
                        <a:latin typeface="Arial" panose="020B0604020202020204"/>
                        <a:ea typeface="Arial" panose="020B0604020202020204"/>
                        <a:cs typeface="Arial" panose="020B0604020202020204"/>
                      </a:endParaRPr>
                    </a:p>
                    <a:p>
                      <a:pPr marL="18415" algn="l" rtl="0" eaLnBrk="0">
                        <a:lnSpc>
                          <a:spcPct val="82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项目</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126365"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rtl="0" eaLnBrk="0">
                        <a:lnSpc>
                          <a:spcPct val="109000"/>
                        </a:lnSpc>
                      </a:pPr>
                      <a:endParaRPr sz="200" dirty="0">
                        <a:latin typeface="Arial" panose="020B0604020202020204"/>
                        <a:ea typeface="Arial" panose="020B0604020202020204"/>
                        <a:cs typeface="Arial" panose="020B0604020202020204"/>
                      </a:endParaRPr>
                    </a:p>
                    <a:p>
                      <a:pPr marL="295910"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单涂层</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gridSpan="2">
                  <a:txBody>
                    <a:bodyPr/>
                    <a:lstStyle/>
                    <a:p>
                      <a:pPr algn="l" rtl="0" eaLnBrk="0">
                        <a:lnSpc>
                          <a:spcPct val="194000"/>
                        </a:lnSpc>
                      </a:pPr>
                      <a:endParaRPr sz="100" dirty="0">
                        <a:latin typeface="Arial" panose="020B0604020202020204"/>
                        <a:ea typeface="Arial" panose="020B0604020202020204"/>
                        <a:cs typeface="Arial" panose="020B0604020202020204"/>
                      </a:endParaRPr>
                    </a:p>
                    <a:p>
                      <a:pPr marL="17780" algn="l" rtl="0" eaLnBrk="0">
                        <a:lnSpc>
                          <a:spcPct val="87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原始玻璃透光率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4668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31686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91.87</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gridSpan="2">
                  <a:txBody>
                    <a:bodyPr/>
                    <a:lstStyle/>
                    <a:p>
                      <a:pPr algn="l" rtl="0" eaLnBrk="0">
                        <a:lnSpc>
                          <a:spcPct val="196000"/>
                        </a:lnSpc>
                      </a:pPr>
                      <a:endParaRPr sz="100" dirty="0">
                        <a:latin typeface="Arial" panose="020B0604020202020204"/>
                        <a:ea typeface="Arial" panose="020B0604020202020204"/>
                        <a:cs typeface="Arial" panose="020B0604020202020204"/>
                      </a:endParaRPr>
                    </a:p>
                    <a:p>
                      <a:pPr marL="18415"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玻璃增加涂层透光率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4668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94.13</a:t>
                      </a:r>
                      <a:endParaRPr sz="1100" dirty="0">
                        <a:latin typeface="微软雅黑" panose="020B0503020204020204" charset="-122"/>
                        <a:ea typeface="微软雅黑" panose="020B0503020204020204" charset="-122"/>
                        <a:cs typeface="微软雅黑" panose="020B0503020204020204" charset="-122"/>
                      </a:endParaRPr>
                    </a:p>
                  </a:txBody>
                  <a:tcPr marL="0" marR="0" marT="751"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31686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94.13</a:t>
                      </a:r>
                      <a:endParaRPr sz="1100" dirty="0">
                        <a:latin typeface="微软雅黑" panose="020B0503020204020204" charset="-122"/>
                        <a:ea typeface="微软雅黑" panose="020B0503020204020204" charset="-122"/>
                        <a:cs typeface="微软雅黑" panose="020B0503020204020204" charset="-122"/>
                      </a:endParaRPr>
                    </a:p>
                  </a:txBody>
                  <a:tcPr marL="0" marR="0" marT="751"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81000">
                <a:tc gridSpan="2">
                  <a:txBody>
                    <a:bodyPr/>
                    <a:lstStyle/>
                    <a:p>
                      <a:pPr algn="l" rtl="0" eaLnBrk="0">
                        <a:lnSpc>
                          <a:spcPct val="100000"/>
                        </a:lnSpc>
                      </a:pPr>
                      <a:endParaRPr sz="700" dirty="0">
                        <a:latin typeface="Arial" panose="020B0604020202020204"/>
                        <a:ea typeface="Arial" panose="020B0604020202020204"/>
                        <a:cs typeface="Arial" panose="020B0604020202020204"/>
                      </a:endParaRPr>
                    </a:p>
                    <a:p>
                      <a:pPr marL="23495" algn="l" rtl="0" eaLnBrk="0">
                        <a:lnSpc>
                          <a:spcPct val="87000"/>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a:t>
                      </a:r>
                      <a:r>
                        <a:rPr sz="1100" b="1" kern="0" spc="-10" dirty="0">
                          <a:solidFill>
                            <a:srgbClr val="000000">
                              <a:alpha val="100000"/>
                            </a:srgbClr>
                          </a:solidFill>
                          <a:latin typeface="Arial" panose="020B0604020202020204"/>
                          <a:ea typeface="Arial" panose="020B0604020202020204"/>
                          <a:cs typeface="Arial" panose="020B0604020202020204"/>
                        </a:rPr>
                        <a:t>1000</a:t>
                      </a: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次后透光率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2000"/>
                        </a:lnSpc>
                      </a:pPr>
                      <a:endParaRPr sz="500" dirty="0">
                        <a:latin typeface="Arial" panose="020B0604020202020204"/>
                        <a:ea typeface="Arial" panose="020B0604020202020204"/>
                        <a:cs typeface="Arial" panose="020B0604020202020204"/>
                      </a:endParaRPr>
                    </a:p>
                    <a:p>
                      <a:pPr marL="14668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93.85</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81000">
                <a:tc gridSpan="2">
                  <a:txBody>
                    <a:bodyPr/>
                    <a:lstStyle/>
                    <a:p>
                      <a:pPr algn="l" rtl="0" eaLnBrk="0">
                        <a:lnSpc>
                          <a:spcPct val="100000"/>
                        </a:lnSpc>
                      </a:pPr>
                      <a:endParaRPr sz="700" dirty="0">
                        <a:latin typeface="Arial" panose="020B0604020202020204"/>
                        <a:ea typeface="Arial" panose="020B0604020202020204"/>
                        <a:cs typeface="Arial" panose="020B0604020202020204"/>
                      </a:endParaRPr>
                    </a:p>
                    <a:p>
                      <a:pPr marL="23495" algn="l" rtl="0" eaLnBrk="0">
                        <a:lnSpc>
                          <a:spcPct val="87000"/>
                        </a:lnSpc>
                        <a:spcBef>
                          <a:spcPts val="5"/>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a:t>
                      </a:r>
                      <a:r>
                        <a:rPr sz="1100" b="1" kern="0" spc="-10" dirty="0">
                          <a:solidFill>
                            <a:srgbClr val="000000">
                              <a:alpha val="100000"/>
                            </a:srgbClr>
                          </a:solidFill>
                          <a:latin typeface="Arial" panose="020B0604020202020204"/>
                          <a:ea typeface="Arial" panose="020B0604020202020204"/>
                          <a:cs typeface="Arial" panose="020B0604020202020204"/>
                        </a:rPr>
                        <a:t>10000</a:t>
                      </a: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次后透光率</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rtl="0" eaLnBrk="0">
                        <a:lnSpc>
                          <a:spcPct val="102000"/>
                        </a:lnSpc>
                      </a:pPr>
                      <a:endParaRPr sz="500" dirty="0">
                        <a:latin typeface="Arial" panose="020B0604020202020204"/>
                        <a:ea typeface="Arial" panose="020B0604020202020204"/>
                        <a:cs typeface="Arial" panose="020B0604020202020204"/>
                      </a:endParaRPr>
                    </a:p>
                    <a:p>
                      <a:pPr marL="31686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93.83</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gridSpan="2">
                  <a:txBody>
                    <a:bodyPr/>
                    <a:lstStyle/>
                    <a:p>
                      <a:pPr algn="l" rtl="0" eaLnBrk="0">
                        <a:lnSpc>
                          <a:spcPct val="197000"/>
                        </a:lnSpc>
                      </a:pPr>
                      <a:endParaRPr sz="100" dirty="0">
                        <a:latin typeface="Arial" panose="020B0604020202020204"/>
                        <a:ea typeface="Arial" panose="020B0604020202020204"/>
                        <a:cs typeface="Arial" panose="020B0604020202020204"/>
                      </a:endParaRPr>
                    </a:p>
                    <a:p>
                      <a:pPr marL="18415" algn="l" rtl="0" eaLnBrk="0">
                        <a:lnSpc>
                          <a:spcPct val="87000"/>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摩擦后透光率增益</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9113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2.16</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361315" algn="l" rtl="0" eaLnBrk="0">
                        <a:lnSpc>
                          <a:spcPts val="1455"/>
                        </a:lnSpc>
                        <a:spcBef>
                          <a:spcPts val="5"/>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2.13</a:t>
                      </a:r>
                      <a:endParaRPr sz="1100" dirty="0">
                        <a:latin typeface="微软雅黑" panose="020B0503020204020204" charset="-122"/>
                        <a:ea typeface="微软雅黑" panose="020B0503020204020204" charset="-122"/>
                        <a:cs typeface="微软雅黑" panose="020B0503020204020204" charset="-122"/>
                      </a:endParaRPr>
                    </a:p>
                  </a:txBody>
                  <a:tcPr marL="0" marR="0" marT="75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6059">
                <a:tc gridSpan="2">
                  <a:txBody>
                    <a:bodyPr/>
                    <a:lstStyle/>
                    <a:p>
                      <a:pPr algn="l" rtl="0" eaLnBrk="0">
                        <a:lnSpc>
                          <a:spcPct val="192000"/>
                        </a:lnSpc>
                      </a:pPr>
                      <a:endParaRPr sz="100" dirty="0">
                        <a:latin typeface="Arial" panose="020B0604020202020204"/>
                        <a:ea typeface="Arial" panose="020B0604020202020204"/>
                        <a:cs typeface="Arial" panose="020B0604020202020204"/>
                      </a:endParaRPr>
                    </a:p>
                    <a:p>
                      <a:pPr marL="18415" algn="l" rtl="0" eaLnBrk="0">
                        <a:lnSpc>
                          <a:spcPct val="87000"/>
                        </a:lnSpc>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透光率增益下降</a:t>
                      </a:r>
                      <a:r>
                        <a:rPr sz="1100" b="1" kern="0" spc="-10" dirty="0">
                          <a:solidFill>
                            <a:srgbClr val="000000">
                              <a:alpha val="100000"/>
                            </a:srgbClr>
                          </a:solidFill>
                          <a:latin typeface="Arial" panose="020B0604020202020204"/>
                          <a:ea typeface="Arial" panose="020B0604020202020204"/>
                          <a:cs typeface="Arial" panose="020B0604020202020204"/>
                        </a:rPr>
                        <a:t>%</a:t>
                      </a:r>
                      <a:endParaRPr sz="11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89230" algn="l" rtl="0" eaLnBrk="0">
                        <a:lnSpc>
                          <a:spcPts val="1455"/>
                        </a:lnSpc>
                        <a:spcBef>
                          <a:spcPts val="5"/>
                        </a:spcBef>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0.30</a:t>
                      </a:r>
                      <a:endParaRPr sz="1100" dirty="0">
                        <a:latin typeface="微软雅黑" panose="020B0503020204020204" charset="-122"/>
                        <a:ea typeface="微软雅黑" panose="020B0503020204020204" charset="-122"/>
                        <a:cs typeface="微软雅黑" panose="020B0503020204020204" charset="-122"/>
                      </a:endParaRPr>
                    </a:p>
                  </a:txBody>
                  <a:tcPr marL="0" marR="0" marT="751"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359410" algn="l" rtl="0" eaLnBrk="0">
                        <a:lnSpc>
                          <a:spcPts val="1455"/>
                        </a:lnSpc>
                        <a:spcBef>
                          <a:spcPts val="5"/>
                        </a:spcBef>
                      </a:pPr>
                      <a:r>
                        <a:rPr sz="1100" b="1" kern="0" spc="-20" dirty="0">
                          <a:solidFill>
                            <a:srgbClr val="FF0000">
                              <a:alpha val="100000"/>
                            </a:srgbClr>
                          </a:solidFill>
                          <a:latin typeface="微软雅黑" panose="020B0503020204020204" charset="-122"/>
                          <a:ea typeface="微软雅黑" panose="020B0503020204020204" charset="-122"/>
                          <a:cs typeface="微软雅黑" panose="020B0503020204020204" charset="-122"/>
                        </a:rPr>
                        <a:t>0.32</a:t>
                      </a:r>
                      <a:endParaRPr sz="1100" dirty="0">
                        <a:latin typeface="微软雅黑" panose="020B0503020204020204" charset="-122"/>
                        <a:ea typeface="微软雅黑" panose="020B0503020204020204" charset="-122"/>
                        <a:cs typeface="微软雅黑" panose="020B0503020204020204" charset="-122"/>
                      </a:endParaRPr>
                    </a:p>
                  </a:txBody>
                  <a:tcPr marL="0" marR="0" marT="751"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2890">
                <a:tc>
                  <a:txBody>
                    <a:bodyPr/>
                    <a:lstStyle/>
                    <a:p>
                      <a:pPr algn="l" rtl="0" eaLnBrk="0">
                        <a:lnSpc>
                          <a:spcPct val="102000"/>
                        </a:lnSpc>
                      </a:pPr>
                      <a:endParaRPr sz="400" dirty="0">
                        <a:latin typeface="Arial" panose="020B0604020202020204"/>
                        <a:ea typeface="Arial" panose="020B0604020202020204"/>
                        <a:cs typeface="Arial" panose="020B0604020202020204"/>
                      </a:endParaRPr>
                    </a:p>
                    <a:p>
                      <a:pPr marL="23495" algn="l" rtl="0" eaLnBrk="0">
                        <a:lnSpc>
                          <a:spcPct val="87000"/>
                        </a:lnSpc>
                        <a:spcBef>
                          <a:spcPts val="0"/>
                        </a:spcBef>
                      </a:pPr>
                      <a:r>
                        <a:rPr sz="11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耐磨条件</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l" rtl="0" eaLnBrk="0">
                        <a:lnSpc>
                          <a:spcPct val="110000"/>
                        </a:lnSpc>
                      </a:pPr>
                      <a:endParaRPr sz="200" dirty="0">
                        <a:latin typeface="Arial" panose="020B0604020202020204"/>
                        <a:ea typeface="Arial" panose="020B0604020202020204"/>
                        <a:cs typeface="Arial" panose="020B0604020202020204"/>
                      </a:endParaRPr>
                    </a:p>
                    <a:p>
                      <a:pPr marL="25400" algn="l" rtl="0" eaLnBrk="0">
                        <a:lnSpc>
                          <a:spcPts val="1455"/>
                        </a:lnSpc>
                        <a:spcBef>
                          <a:spcPts val="0"/>
                        </a:spcBef>
                      </a:pPr>
                      <a:r>
                        <a:rPr sz="11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1kg砝码+毛巾+酒精/水</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0" marR="0" marT="0" marB="0" vert="horz">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 name="rect 46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sp>
        <p:nvSpPr>
          <p:cNvPr id="470" name="textbox 470"/>
          <p:cNvSpPr/>
          <p:nvPr/>
        </p:nvSpPr>
        <p:spPr>
          <a:xfrm>
            <a:off x="951687" y="280428"/>
            <a:ext cx="11383009" cy="120586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90"/>
              </a:lnSpc>
            </a:pPr>
            <a:r>
              <a:rPr sz="2300" b="1" kern="0" spc="50" dirty="0">
                <a:solidFill>
                  <a:srgbClr val="FFFFFF">
                    <a:alpha val="100000"/>
                  </a:srgbClr>
                </a:solidFill>
                <a:latin typeface="Arial" panose="020B0604020202020204"/>
                <a:ea typeface="Arial" panose="020B0604020202020204"/>
                <a:cs typeface="Arial" panose="020B0604020202020204"/>
              </a:rPr>
              <a:t>2.</a:t>
            </a:r>
            <a:r>
              <a:rPr lang="en-US" sz="2300" b="1" kern="0" spc="50" dirty="0">
                <a:solidFill>
                  <a:srgbClr val="FFFFFF">
                    <a:alpha val="100000"/>
                  </a:srgbClr>
                </a:solidFill>
                <a:latin typeface="Arial" panose="020B0604020202020204"/>
                <a:ea typeface="Arial" panose="020B0604020202020204"/>
                <a:cs typeface="Arial" panose="020B0604020202020204"/>
              </a:rPr>
              <a:t>13</a:t>
            </a:r>
            <a:r>
              <a:rPr sz="2300" b="1" kern="0" spc="50" dirty="0">
                <a:solidFill>
                  <a:srgbClr val="FFFFFF">
                    <a:alpha val="100000"/>
                  </a:srgbClr>
                </a:solidFill>
                <a:latin typeface="Arial" panose="020B0604020202020204"/>
                <a:ea typeface="Arial" panose="020B0604020202020204"/>
                <a:cs typeface="Arial" panose="020B0604020202020204"/>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光伏电站未大面积普及应用的原因分析                             </a:t>
            </a:r>
            <a:r>
              <a:rPr sz="23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sz="2100" baseline="-15000" dirty="0">
              <a:latin typeface="微软雅黑" panose="020B0503020204020204" charset="-122"/>
              <a:ea typeface="微软雅黑" panose="020B0503020204020204" charset="-122"/>
              <a:cs typeface="微软雅黑" panose="020B0503020204020204" charset="-122"/>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2000"/>
              </a:lnSpc>
            </a:pPr>
            <a:endParaRPr sz="600" dirty="0">
              <a:latin typeface="Arial" panose="020B0604020202020204"/>
              <a:ea typeface="Arial" panose="020B0604020202020204"/>
              <a:cs typeface="Arial" panose="020B0604020202020204"/>
            </a:endParaRPr>
          </a:p>
          <a:p>
            <a:pPr marL="3269615" algn="l" rtl="0" eaLnBrk="0">
              <a:lnSpc>
                <a:spcPct val="87000"/>
              </a:lnSpc>
              <a:spcBef>
                <a:spcPts val="5"/>
              </a:spcBef>
            </a:pPr>
            <a:r>
              <a:rPr sz="2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光伏电站未大面积应用原因分析</a:t>
            </a:r>
            <a:endParaRPr sz="2700" dirty="0">
              <a:latin typeface="微软雅黑" panose="020B0503020204020204" charset="-122"/>
              <a:ea typeface="微软雅黑" panose="020B0503020204020204" charset="-122"/>
              <a:cs typeface="微软雅黑" panose="020B0503020204020204" charset="-122"/>
            </a:endParaRPr>
          </a:p>
        </p:txBody>
      </p:sp>
      <p:grpSp>
        <p:nvGrpSpPr>
          <p:cNvPr id="16" name="group 16"/>
          <p:cNvGrpSpPr/>
          <p:nvPr/>
        </p:nvGrpSpPr>
        <p:grpSpPr>
          <a:xfrm rot="21600000">
            <a:off x="9536585" y="2030677"/>
            <a:ext cx="2877508" cy="4613431"/>
            <a:chOff x="0" y="0"/>
            <a:chExt cx="2877508" cy="4613431"/>
          </a:xfrm>
        </p:grpSpPr>
        <p:sp>
          <p:nvSpPr>
            <p:cNvPr id="474" name="rect 474"/>
            <p:cNvSpPr/>
            <p:nvPr/>
          </p:nvSpPr>
          <p:spPr>
            <a:xfrm>
              <a:off x="0" y="0"/>
              <a:ext cx="2877508" cy="4613431"/>
            </a:xfrm>
            <a:prstGeom prst="rect">
              <a:avLst/>
            </a:prstGeom>
            <a:solidFill>
              <a:srgbClr val="01AFF1">
                <a:alpha val="100000"/>
              </a:srgbClr>
            </a:solidFill>
            <a:ln w="0" cap="flat">
              <a:noFill/>
              <a:prstDash val="solid"/>
              <a:miter lim="0"/>
            </a:ln>
          </p:spPr>
          <p:txBody>
            <a:bodyPr rtlCol="0"/>
            <a:lstStyle/>
            <a:p>
              <a:pPr algn="ctr"/>
              <a:endParaRPr lang="zh-CN" altLang="en-US"/>
            </a:p>
          </p:txBody>
        </p:sp>
        <p:sp>
          <p:nvSpPr>
            <p:cNvPr id="476" name="textbox 476"/>
            <p:cNvSpPr/>
            <p:nvPr/>
          </p:nvSpPr>
          <p:spPr>
            <a:xfrm>
              <a:off x="139927" y="281290"/>
              <a:ext cx="2633979" cy="427926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213360" algn="l" rtl="0" eaLnBrk="0">
                <a:lnSpc>
                  <a:spcPct val="88000"/>
                </a:lnSpc>
              </a:pPr>
              <a:r>
                <a:rPr lang="zh-CN"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弘慧新材料</a:t>
              </a:r>
              <a:r>
                <a:rPr sz="15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创新解决方案</a:t>
              </a:r>
              <a:endParaRPr sz="1500" dirty="0">
                <a:latin typeface="微软雅黑" panose="020B0503020204020204" charset="-122"/>
                <a:ea typeface="微软雅黑" panose="020B0503020204020204" charset="-122"/>
                <a:cs typeface="微软雅黑" panose="020B0503020204020204" charset="-122"/>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r" rtl="0" eaLnBrk="0">
                <a:lnSpc>
                  <a:spcPct val="93000"/>
                </a:lnSpc>
                <a:spcBef>
                  <a:spcPts val="420"/>
                </a:spcBef>
              </a:pPr>
              <a:r>
                <a:rPr sz="1400" kern="0" spc="-110" dirty="0">
                  <a:solidFill>
                    <a:srgbClr val="000000">
                      <a:alpha val="100000"/>
                    </a:srgbClr>
                  </a:solidFill>
                  <a:latin typeface="Wingdings" panose="05000000000000000000"/>
                  <a:ea typeface="Wingdings" panose="05000000000000000000"/>
                  <a:cs typeface="Wingdings" panose="05000000000000000000"/>
                </a:rPr>
                <a:t>l</a:t>
              </a:r>
              <a:r>
                <a:rPr sz="1400" kern="0" spc="350" dirty="0">
                  <a:solidFill>
                    <a:srgbClr val="000000">
                      <a:alpha val="100000"/>
                    </a:srgbClr>
                  </a:solidFill>
                  <a:latin typeface="Wingdings" panose="05000000000000000000"/>
                  <a:ea typeface="Wingdings" panose="05000000000000000000"/>
                  <a:cs typeface="Wingdings" panose="05000000000000000000"/>
                </a:rPr>
                <a:t> </a:t>
              </a:r>
              <a:r>
                <a:rPr sz="1400" b="1"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常温固化</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，高硬度</a:t>
              </a:r>
              <a:r>
                <a:rPr sz="1400" b="1" kern="0" spc="-23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，高耐磨，</a:t>
              </a:r>
              <a:endParaRPr sz="1400" dirty="0">
                <a:latin typeface="微软雅黑" panose="020B0503020204020204" charset="-122"/>
                <a:ea typeface="微软雅黑" panose="020B0503020204020204" charset="-122"/>
                <a:cs typeface="微软雅黑" panose="020B0503020204020204" charset="-122"/>
              </a:endParaRPr>
            </a:p>
            <a:p>
              <a:pPr marL="342900" indent="635" algn="l" rtl="0" eaLnBrk="0">
                <a:lnSpc>
                  <a:spcPct val="155000"/>
                </a:lnSpc>
                <a:spcBef>
                  <a:spcPts val="35"/>
                </a:spcBef>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高耐候</a:t>
              </a:r>
              <a:r>
                <a:rPr sz="1400" b="1" kern="0" spc="-25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，高附着力</a:t>
              </a:r>
              <a:r>
                <a:rPr sz="1400" b="1" kern="0" spc="-23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满足西</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北苛刻环境下使用</a:t>
              </a:r>
              <a:endParaRPr sz="1400" dirty="0">
                <a:latin typeface="微软雅黑" panose="020B0503020204020204" charset="-122"/>
                <a:ea typeface="微软雅黑" panose="020B0503020204020204" charset="-122"/>
                <a:cs typeface="微软雅黑" panose="020B0503020204020204" charset="-122"/>
              </a:endParaRPr>
            </a:p>
            <a:p>
              <a:pPr marL="12700" algn="l" rtl="0" eaLnBrk="0">
                <a:lnSpc>
                  <a:spcPts val="1855"/>
                </a:lnSpc>
                <a:spcBef>
                  <a:spcPts val="780"/>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0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涂层寿命超过5年</a:t>
              </a:r>
              <a:endParaRPr sz="1400" dirty="0">
                <a:latin typeface="微软雅黑" panose="020B0503020204020204" charset="-122"/>
                <a:ea typeface="微软雅黑" panose="020B0503020204020204" charset="-122"/>
                <a:cs typeface="微软雅黑" panose="020B0503020204020204" charset="-122"/>
              </a:endParaRPr>
            </a:p>
            <a:p>
              <a:pPr marL="12700" algn="l" rtl="0" eaLnBrk="0">
                <a:lnSpc>
                  <a:spcPct val="93000"/>
                </a:lnSpc>
                <a:spcBef>
                  <a:spcPts val="96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2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材料成本大幅度降低</a:t>
              </a:r>
              <a:endParaRPr sz="1400" dirty="0">
                <a:latin typeface="微软雅黑" panose="020B0503020204020204" charset="-122"/>
                <a:ea typeface="微软雅黑" panose="020B0503020204020204" charset="-122"/>
                <a:cs typeface="微软雅黑" panose="020B0503020204020204" charset="-122"/>
              </a:endParaRPr>
            </a:p>
            <a:p>
              <a:pPr marL="12700" algn="l" rtl="0" eaLnBrk="0">
                <a:lnSpc>
                  <a:spcPct val="93000"/>
                </a:lnSpc>
                <a:spcBef>
                  <a:spcPts val="1040"/>
                </a:spcBef>
              </a:pPr>
              <a:r>
                <a:rPr sz="1400" kern="0" spc="-10" dirty="0">
                  <a:solidFill>
                    <a:srgbClr val="000000">
                      <a:alpha val="100000"/>
                    </a:srgbClr>
                  </a:solidFill>
                  <a:latin typeface="Wingdings" panose="05000000000000000000"/>
                  <a:ea typeface="Wingdings" panose="05000000000000000000"/>
                  <a:cs typeface="Wingdings" panose="05000000000000000000"/>
                </a:rPr>
                <a:t>l</a:t>
              </a:r>
              <a:r>
                <a:rPr sz="1400" kern="0" spc="280" dirty="0">
                  <a:solidFill>
                    <a:srgbClr val="000000">
                      <a:alpha val="100000"/>
                    </a:srgbClr>
                  </a:solidFill>
                  <a:latin typeface="Wingdings" panose="05000000000000000000"/>
                  <a:ea typeface="Wingdings" panose="05000000000000000000"/>
                  <a:cs typeface="Wingdings" panose="05000000000000000000"/>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高增透性叠加超亲水</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抗静电</a:t>
              </a:r>
              <a:endParaRPr sz="1400" dirty="0">
                <a:latin typeface="微软雅黑" panose="020B0503020204020204" charset="-122"/>
                <a:ea typeface="微软雅黑" panose="020B0503020204020204" charset="-122"/>
                <a:cs typeface="微软雅黑" panose="020B0503020204020204" charset="-122"/>
              </a:endParaRPr>
            </a:p>
            <a:p>
              <a:pPr marL="342900" indent="6350" algn="l" rtl="0" eaLnBrk="0">
                <a:lnSpc>
                  <a:spcPct val="155000"/>
                </a:lnSpc>
                <a:spcBef>
                  <a:spcPts val="30"/>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防尘</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，稳定持续提升5%以上</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发电量</a:t>
              </a:r>
              <a:endParaRPr sz="1400" dirty="0">
                <a:latin typeface="微软雅黑" panose="020B0503020204020204" charset="-122"/>
                <a:ea typeface="微软雅黑" panose="020B0503020204020204" charset="-122"/>
                <a:cs typeface="微软雅黑" panose="020B0503020204020204" charset="-122"/>
              </a:endParaRPr>
            </a:p>
            <a:p>
              <a:pPr marL="12700" algn="l" rtl="0" eaLnBrk="0">
                <a:lnSpc>
                  <a:spcPct val="93000"/>
                </a:lnSpc>
                <a:spcBef>
                  <a:spcPts val="1000"/>
                </a:spcBef>
              </a:pPr>
              <a:r>
                <a:rPr sz="1400" kern="0" spc="-10" dirty="0">
                  <a:solidFill>
                    <a:srgbClr val="000000">
                      <a:alpha val="100000"/>
                    </a:srgbClr>
                  </a:solidFill>
                  <a:latin typeface="Wingdings" panose="05000000000000000000"/>
                  <a:ea typeface="Wingdings" panose="05000000000000000000"/>
                  <a:cs typeface="Wingdings" panose="05000000000000000000"/>
                </a:rPr>
                <a:t>l</a:t>
              </a:r>
              <a:r>
                <a:rPr sz="1400" kern="0" spc="290" dirty="0">
                  <a:solidFill>
                    <a:srgbClr val="000000">
                      <a:alpha val="100000"/>
                    </a:srgbClr>
                  </a:solidFill>
                  <a:latin typeface="Wingdings" panose="05000000000000000000"/>
                  <a:ea typeface="Wingdings" panose="05000000000000000000"/>
                  <a:cs typeface="Wingdings" panose="05000000000000000000"/>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配套研发的机器人</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清洗和涂</a:t>
              </a:r>
              <a:endParaRPr sz="1400" dirty="0">
                <a:latin typeface="微软雅黑" panose="020B0503020204020204" charset="-122"/>
                <a:ea typeface="微软雅黑" panose="020B0503020204020204" charset="-122"/>
                <a:cs typeface="微软雅黑" panose="020B0503020204020204" charset="-122"/>
              </a:endParaRPr>
            </a:p>
            <a:p>
              <a:pPr marL="335915" indent="6350" algn="l" rtl="0" eaLnBrk="0">
                <a:lnSpc>
                  <a:spcPct val="161000"/>
                </a:lnSpc>
                <a:spcBef>
                  <a:spcPts val="5"/>
                </a:spcBef>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装</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，高效、低施工成本</a:t>
              </a:r>
              <a:r>
                <a:rPr sz="1400" b="1" kern="0" spc="-23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，4人</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天</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，施工8000</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平方米</a:t>
              </a:r>
              <a:endParaRPr sz="1400" dirty="0">
                <a:latin typeface="微软雅黑" panose="020B0503020204020204" charset="-122"/>
                <a:ea typeface="微软雅黑" panose="020B0503020204020204" charset="-122"/>
                <a:cs typeface="微软雅黑" panose="020B0503020204020204" charset="-122"/>
              </a:endParaRPr>
            </a:p>
          </p:txBody>
        </p:sp>
        <p:pic>
          <p:nvPicPr>
            <p:cNvPr id="478" name="picture 478"/>
            <p:cNvPicPr>
              <a:picLocks noChangeAspect="1"/>
            </p:cNvPicPr>
            <p:nvPr/>
          </p:nvPicPr>
          <p:blipFill>
            <a:blip r:embed="rId1"/>
            <a:stretch>
              <a:fillRect/>
            </a:stretch>
          </p:blipFill>
          <p:spPr>
            <a:xfrm rot="21600000">
              <a:off x="105534" y="717412"/>
              <a:ext cx="2240279" cy="9512"/>
            </a:xfrm>
            <a:prstGeom prst="rect">
              <a:avLst/>
            </a:prstGeom>
          </p:spPr>
        </p:pic>
      </p:grpSp>
      <p:grpSp>
        <p:nvGrpSpPr>
          <p:cNvPr id="18" name="group 18"/>
          <p:cNvGrpSpPr/>
          <p:nvPr/>
        </p:nvGrpSpPr>
        <p:grpSpPr>
          <a:xfrm rot="21600000">
            <a:off x="598214" y="2030470"/>
            <a:ext cx="2221939" cy="3982973"/>
            <a:chOff x="0" y="0"/>
            <a:chExt cx="2221939" cy="3982973"/>
          </a:xfrm>
        </p:grpSpPr>
        <p:pic>
          <p:nvPicPr>
            <p:cNvPr id="480" name="picture 480"/>
            <p:cNvPicPr>
              <a:picLocks noChangeAspect="1"/>
            </p:cNvPicPr>
            <p:nvPr/>
          </p:nvPicPr>
          <p:blipFill>
            <a:blip r:embed="rId2"/>
            <a:stretch>
              <a:fillRect/>
            </a:stretch>
          </p:blipFill>
          <p:spPr>
            <a:xfrm rot="21600000">
              <a:off x="0" y="0"/>
              <a:ext cx="2221939" cy="3982973"/>
            </a:xfrm>
            <a:prstGeom prst="rect">
              <a:avLst/>
            </a:prstGeom>
          </p:spPr>
        </p:pic>
        <p:sp>
          <p:nvSpPr>
            <p:cNvPr id="482" name="textbox 482"/>
            <p:cNvSpPr/>
            <p:nvPr/>
          </p:nvSpPr>
          <p:spPr>
            <a:xfrm>
              <a:off x="-12700" y="-12700"/>
              <a:ext cx="2247900" cy="4026534"/>
            </a:xfrm>
            <a:prstGeom prst="rect">
              <a:avLst/>
            </a:prstGeom>
            <a:noFill/>
            <a:ln w="0" cap="flat">
              <a:noFill/>
              <a:prstDash val="solid"/>
              <a:miter lim="0"/>
            </a:ln>
          </p:spPr>
          <p:txBody>
            <a:bodyPr vert="horz" wrap="square" lIns="0" tIns="0" rIns="0" bIns="0"/>
            <a:lstStyle/>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marL="59055" algn="l" rtl="0" eaLnBrk="0">
                <a:lnSpc>
                  <a:spcPct val="93000"/>
                </a:lnSpc>
                <a:spcBef>
                  <a:spcPts val="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4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传统涂层户外寿命基本</a:t>
              </a:r>
              <a:endParaRPr sz="1400" dirty="0">
                <a:latin typeface="微软雅黑" panose="020B0503020204020204" charset="-122"/>
                <a:ea typeface="微软雅黑" panose="020B0503020204020204" charset="-122"/>
                <a:cs typeface="微软雅黑" panose="020B0503020204020204" charset="-122"/>
              </a:endParaRPr>
            </a:p>
            <a:p>
              <a:pPr marL="392430" algn="l" rtl="0" eaLnBrk="0">
                <a:lnSpc>
                  <a:spcPts val="2870"/>
                </a:lnSpc>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上不超过1年</a:t>
              </a:r>
              <a:endParaRPr sz="1400" dirty="0">
                <a:latin typeface="微软雅黑" panose="020B0503020204020204" charset="-122"/>
                <a:ea typeface="微软雅黑" panose="020B0503020204020204" charset="-122"/>
                <a:cs typeface="微软雅黑" panose="020B0503020204020204" charset="-122"/>
              </a:endParaRPr>
            </a:p>
            <a:p>
              <a:pPr marL="387350" indent="-328295" algn="l" rtl="0" eaLnBrk="0">
                <a:lnSpc>
                  <a:spcPct val="160000"/>
                </a:lnSpc>
                <a:spcBef>
                  <a:spcPts val="195"/>
                </a:spcBef>
              </a:pPr>
              <a:r>
                <a:rPr sz="1400" kern="0" spc="-70" dirty="0">
                  <a:solidFill>
                    <a:srgbClr val="000000">
                      <a:alpha val="100000"/>
                    </a:srgbClr>
                  </a:solidFill>
                  <a:latin typeface="Wingdings" panose="05000000000000000000"/>
                  <a:ea typeface="Wingdings" panose="05000000000000000000"/>
                  <a:cs typeface="Wingdings" panose="05000000000000000000"/>
                </a:rPr>
                <a:t>l</a:t>
              </a:r>
              <a:r>
                <a:rPr sz="1400" kern="0" spc="220" dirty="0">
                  <a:solidFill>
                    <a:srgbClr val="000000">
                      <a:alpha val="100000"/>
                    </a:srgbClr>
                  </a:solidFill>
                  <a:latin typeface="Wingdings" panose="05000000000000000000"/>
                  <a:ea typeface="Wingdings" panose="05000000000000000000"/>
                  <a:cs typeface="Wingdings" panose="05000000000000000000"/>
                </a:rPr>
                <a:t> </a:t>
              </a:r>
              <a:r>
                <a:rPr sz="1400" b="1"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涂层常温固化，硬度</a:t>
              </a:r>
              <a:r>
                <a:rPr sz="1400" b="1"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低，</a:t>
              </a:r>
              <a:r>
                <a:rPr sz="1400" b="1" kern="0" spc="-60" dirty="0">
                  <a:solidFill>
                    <a:srgbClr val="000000">
                      <a:alpha val="100000"/>
                    </a:srgbClr>
                  </a:solidFill>
                  <a:latin typeface="微软雅黑" panose="020B0503020204020204" charset="-122"/>
                  <a:ea typeface="微软雅黑" panose="020B0503020204020204" charset="-122"/>
                  <a:cs typeface="微软雅黑" panose="020B0503020204020204" charset="-122"/>
                </a:rPr>
                <a:t>附着力差</a:t>
              </a:r>
              <a:endParaRPr sz="1400" dirty="0">
                <a:latin typeface="微软雅黑" panose="020B0503020204020204" charset="-122"/>
                <a:ea typeface="微软雅黑" panose="020B0503020204020204" charset="-122"/>
                <a:cs typeface="微软雅黑" panose="020B0503020204020204" charset="-122"/>
              </a:endParaRPr>
            </a:p>
            <a:p>
              <a:pPr marL="379730" indent="-320675" algn="l" rtl="0" eaLnBrk="0">
                <a:lnSpc>
                  <a:spcPct val="164000"/>
                </a:lnSpc>
                <a:spcBef>
                  <a:spcPts val="135"/>
                </a:spcBef>
              </a:pPr>
              <a:r>
                <a:rPr sz="1400" kern="0" spc="-50" dirty="0">
                  <a:solidFill>
                    <a:srgbClr val="000000">
                      <a:alpha val="100000"/>
                    </a:srgbClr>
                  </a:solidFill>
                  <a:latin typeface="Wingdings" panose="05000000000000000000"/>
                  <a:ea typeface="Wingdings" panose="05000000000000000000"/>
                  <a:cs typeface="Wingdings" panose="05000000000000000000"/>
                </a:rPr>
                <a:t>l</a:t>
              </a:r>
              <a:r>
                <a:rPr sz="1400" kern="0" spc="230" dirty="0">
                  <a:solidFill>
                    <a:srgbClr val="000000">
                      <a:alpha val="100000"/>
                    </a:srgbClr>
                  </a:solidFill>
                  <a:latin typeface="Wingdings" panose="05000000000000000000"/>
                  <a:ea typeface="Wingdings" panose="05000000000000000000"/>
                  <a:cs typeface="Wingdings" panose="05000000000000000000"/>
                </a:rPr>
                <a:t> </a:t>
              </a:r>
              <a:r>
                <a:rPr sz="1400" b="1" kern="0" spc="-5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涂层不具有高耐磨性</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5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不能有效抵抗沙尘侵袭，</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尤其在西北地区</a:t>
              </a:r>
              <a:endParaRPr sz="1400" dirty="0">
                <a:latin typeface="微软雅黑" panose="020B0503020204020204" charset="-122"/>
                <a:ea typeface="微软雅黑" panose="020B0503020204020204" charset="-122"/>
                <a:cs typeface="微软雅黑" panose="020B0503020204020204" charset="-122"/>
              </a:endParaRPr>
            </a:p>
          </p:txBody>
        </p:sp>
      </p:grpSp>
      <p:pic>
        <p:nvPicPr>
          <p:cNvPr id="484" name="picture 484"/>
          <p:cNvPicPr>
            <a:picLocks noChangeAspect="1"/>
          </p:cNvPicPr>
          <p:nvPr/>
        </p:nvPicPr>
        <p:blipFill>
          <a:blip r:embed="rId3"/>
          <a:stretch>
            <a:fillRect/>
          </a:stretch>
        </p:blipFill>
        <p:spPr>
          <a:xfrm rot="21600000">
            <a:off x="3914444" y="4902034"/>
            <a:ext cx="7619" cy="1104772"/>
          </a:xfrm>
          <a:prstGeom prst="rect">
            <a:avLst/>
          </a:prstGeom>
        </p:spPr>
      </p:pic>
      <p:sp>
        <p:nvSpPr>
          <p:cNvPr id="486" name="textbox 486"/>
          <p:cNvSpPr/>
          <p:nvPr/>
        </p:nvSpPr>
        <p:spPr>
          <a:xfrm>
            <a:off x="2816424" y="2019823"/>
            <a:ext cx="2222500" cy="3866515"/>
          </a:xfrm>
          <a:prstGeom prst="rect">
            <a:avLst/>
          </a:prstGeom>
          <a:solidFill>
            <a:srgbClr val="F2F2F2">
              <a:alpha val="100000"/>
            </a:srgbClr>
          </a:solidFill>
          <a:ln w="0" cap="flat">
            <a:noFill/>
            <a:prstDash val="solid"/>
            <a:miter lim="0"/>
          </a:ln>
        </p:spPr>
        <p:txBody>
          <a:bodyPr vert="horz" wrap="square" lIns="0" tIns="0" rIns="0" bIns="0"/>
          <a:lstStyle/>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113665" algn="l" rtl="0" eaLnBrk="0">
              <a:lnSpc>
                <a:spcPct val="93000"/>
              </a:lnSpc>
            </a:pPr>
            <a:r>
              <a:rPr sz="1400" kern="0" spc="-30" dirty="0">
                <a:solidFill>
                  <a:srgbClr val="000000">
                    <a:alpha val="100000"/>
                  </a:srgbClr>
                </a:solidFill>
                <a:latin typeface="Wingdings" panose="05000000000000000000"/>
                <a:ea typeface="Wingdings" panose="05000000000000000000"/>
                <a:cs typeface="Wingdings" panose="05000000000000000000"/>
              </a:rPr>
              <a:t>l</a:t>
            </a:r>
            <a:r>
              <a:rPr sz="1400" kern="0" spc="260" dirty="0">
                <a:solidFill>
                  <a:srgbClr val="000000">
                    <a:alpha val="100000"/>
                  </a:srgbClr>
                </a:solidFill>
                <a:latin typeface="Wingdings" panose="05000000000000000000"/>
                <a:ea typeface="Wingdings" panose="05000000000000000000"/>
                <a:cs typeface="Wingdings" panose="05000000000000000000"/>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涂层材料成本高</a:t>
            </a:r>
            <a:r>
              <a:rPr sz="1400" b="1"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400" b="1"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基</a:t>
            </a:r>
            <a:endParaRPr sz="1400" dirty="0">
              <a:latin typeface="微软雅黑" panose="020B0503020204020204" charset="-122"/>
              <a:ea typeface="微软雅黑" panose="020B0503020204020204" charset="-122"/>
              <a:cs typeface="微软雅黑" panose="020B0503020204020204" charset="-122"/>
            </a:endParaRPr>
          </a:p>
          <a:p>
            <a:pPr marL="443865" algn="l" rtl="0" eaLnBrk="0">
              <a:lnSpc>
                <a:spcPts val="2495"/>
              </a:lnSpc>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本上来做国外进口</a:t>
            </a:r>
            <a:endParaRPr sz="1400" dirty="0">
              <a:latin typeface="微软雅黑" panose="020B0503020204020204" charset="-122"/>
              <a:ea typeface="微软雅黑" panose="020B0503020204020204" charset="-122"/>
              <a:cs typeface="微软雅黑" panose="020B0503020204020204" charset="-122"/>
            </a:endParaRPr>
          </a:p>
          <a:p>
            <a:pPr marL="554990" algn="l" rtl="0" eaLnBrk="0">
              <a:lnSpc>
                <a:spcPts val="1855"/>
              </a:lnSpc>
              <a:spcBef>
                <a:spcPts val="920"/>
              </a:spcBef>
            </a:pPr>
            <a:r>
              <a:rPr sz="1400" b="1" kern="0" spc="-130" dirty="0">
                <a:solidFill>
                  <a:srgbClr val="000000">
                    <a:alpha val="100000"/>
                  </a:srgbClr>
                </a:solidFill>
                <a:latin typeface="微软雅黑" panose="020B0503020204020204" charset="-122"/>
                <a:ea typeface="微软雅黑" panose="020B0503020204020204" charset="-122"/>
                <a:cs typeface="微软雅黑" panose="020B0503020204020204" charset="-122"/>
              </a:rPr>
              <a:t>（主要是日本）</a:t>
            </a:r>
            <a:endParaRPr sz="1400" dirty="0">
              <a:latin typeface="微软雅黑" panose="020B0503020204020204" charset="-122"/>
              <a:ea typeface="微软雅黑" panose="020B0503020204020204" charset="-122"/>
              <a:cs typeface="微软雅黑" panose="020B0503020204020204" charset="-122"/>
            </a:endParaRPr>
          </a:p>
          <a:p>
            <a:pPr marL="113665" algn="l" rtl="0" eaLnBrk="0">
              <a:lnSpc>
                <a:spcPct val="93000"/>
              </a:lnSpc>
              <a:spcBef>
                <a:spcPts val="96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0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每平方材料成本在</a:t>
            </a:r>
            <a:endParaRPr sz="1400" dirty="0">
              <a:latin typeface="微软雅黑" panose="020B0503020204020204" charset="-122"/>
              <a:ea typeface="微软雅黑" panose="020B0503020204020204" charset="-122"/>
              <a:cs typeface="微软雅黑" panose="020B0503020204020204" charset="-122"/>
            </a:endParaRPr>
          </a:p>
          <a:p>
            <a:pPr marL="451485" algn="l" rtl="0" eaLnBrk="0">
              <a:lnSpc>
                <a:spcPts val="2670"/>
              </a:lnSpc>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6.25元/平方米</a:t>
            </a:r>
            <a:r>
              <a:rPr sz="1400" b="1" kern="0" spc="-16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，不</a:t>
            </a:r>
            <a:endParaRPr sz="1400" dirty="0">
              <a:latin typeface="微软雅黑" panose="020B0503020204020204" charset="-122"/>
              <a:ea typeface="微软雅黑" panose="020B0503020204020204" charset="-122"/>
              <a:cs typeface="微软雅黑" panose="020B0503020204020204" charset="-122"/>
            </a:endParaRPr>
          </a:p>
          <a:p>
            <a:pPr marL="445135" indent="-1270" algn="l" rtl="0" eaLnBrk="0">
              <a:lnSpc>
                <a:spcPct val="152000"/>
              </a:lnSpc>
              <a:spcBef>
                <a:spcPts val="60"/>
              </a:spcBef>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含施工成本</a:t>
            </a:r>
            <a:r>
              <a:rPr sz="14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，电站用</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户无法接受</a:t>
            </a:r>
            <a:endParaRPr sz="1400" dirty="0">
              <a:latin typeface="微软雅黑" panose="020B0503020204020204" charset="-122"/>
              <a:ea typeface="微软雅黑" panose="020B0503020204020204" charset="-122"/>
              <a:cs typeface="微软雅黑" panose="020B0503020204020204" charset="-122"/>
            </a:endParaRPr>
          </a:p>
        </p:txBody>
      </p:sp>
      <p:pic>
        <p:nvPicPr>
          <p:cNvPr id="488" name="picture 488"/>
          <p:cNvPicPr>
            <a:picLocks noChangeAspect="1"/>
          </p:cNvPicPr>
          <p:nvPr/>
        </p:nvPicPr>
        <p:blipFill>
          <a:blip r:embed="rId4"/>
          <a:stretch>
            <a:fillRect/>
          </a:stretch>
        </p:blipFill>
        <p:spPr>
          <a:xfrm rot="21600000">
            <a:off x="6135763" y="4900028"/>
            <a:ext cx="7620" cy="1113415"/>
          </a:xfrm>
          <a:prstGeom prst="rect">
            <a:avLst/>
          </a:prstGeom>
        </p:spPr>
      </p:pic>
      <p:sp>
        <p:nvSpPr>
          <p:cNvPr id="490" name="textbox 490"/>
          <p:cNvSpPr/>
          <p:nvPr/>
        </p:nvSpPr>
        <p:spPr>
          <a:xfrm>
            <a:off x="5037743" y="2030470"/>
            <a:ext cx="2222500" cy="3866515"/>
          </a:xfrm>
          <a:prstGeom prst="rect">
            <a:avLst/>
          </a:prstGeom>
          <a:solidFill>
            <a:srgbClr val="F2F2F2">
              <a:alpha val="100000"/>
            </a:srgbClr>
          </a:solidFill>
          <a:ln w="0" cap="flat">
            <a:noFill/>
            <a:prstDash val="solid"/>
            <a:miter lim="0"/>
          </a:ln>
        </p:spPr>
        <p:txBody>
          <a:bodyPr vert="horz" wrap="square" lIns="0" tIns="0" rIns="0" bIns="0"/>
          <a:lstStyle/>
          <a:p>
            <a:pPr algn="l" rtl="0" eaLnBrk="0">
              <a:lnSpc>
                <a:spcPct val="114000"/>
              </a:lnSpc>
            </a:pPr>
            <a:endParaRPr sz="1000" dirty="0">
              <a:latin typeface="Arial" panose="020B0604020202020204"/>
              <a:ea typeface="Arial" panose="020B0604020202020204"/>
              <a:cs typeface="Arial" panose="020B0604020202020204"/>
            </a:endParaRPr>
          </a:p>
          <a:p>
            <a:pPr algn="l" rtl="0" eaLnBrk="0">
              <a:lnSpc>
                <a:spcPct val="114000"/>
              </a:lnSpc>
            </a:pPr>
            <a:endParaRPr sz="1000" dirty="0">
              <a:latin typeface="Arial" panose="020B0604020202020204"/>
              <a:ea typeface="Arial" panose="020B0604020202020204"/>
              <a:cs typeface="Arial" panose="020B0604020202020204"/>
            </a:endParaRPr>
          </a:p>
          <a:p>
            <a:pPr algn="l" rtl="0" eaLnBrk="0">
              <a:lnSpc>
                <a:spcPct val="114000"/>
              </a:lnSpc>
            </a:pPr>
            <a:endParaRPr sz="1000" dirty="0">
              <a:latin typeface="Arial" panose="020B0604020202020204"/>
              <a:ea typeface="Arial" panose="020B0604020202020204"/>
              <a:cs typeface="Arial" panose="020B0604020202020204"/>
            </a:endParaRPr>
          </a:p>
          <a:p>
            <a:pPr algn="l" rtl="0" eaLnBrk="0">
              <a:lnSpc>
                <a:spcPct val="114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marL="139065" algn="l" rtl="0" eaLnBrk="0">
              <a:lnSpc>
                <a:spcPct val="93000"/>
              </a:lnSpc>
              <a:spcBef>
                <a:spcPts val="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2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譬如采用超疏水涂层</a:t>
            </a:r>
            <a:endParaRPr sz="1400" dirty="0">
              <a:latin typeface="微软雅黑" panose="020B0503020204020204" charset="-122"/>
              <a:ea typeface="微软雅黑" panose="020B0503020204020204" charset="-122"/>
              <a:cs typeface="微软雅黑" panose="020B0503020204020204" charset="-122"/>
            </a:endParaRPr>
          </a:p>
          <a:p>
            <a:pPr marL="469900" algn="l" rtl="0" eaLnBrk="0">
              <a:lnSpc>
                <a:spcPct val="155000"/>
              </a:lnSpc>
              <a:spcBef>
                <a:spcPts val="30"/>
              </a:spcBef>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技术</a:t>
            </a:r>
            <a:r>
              <a:rPr sz="14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，降低了光伏组</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件玻璃的透光率</a:t>
            </a:r>
            <a:r>
              <a:rPr sz="14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，反</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而减少了发电量</a:t>
            </a:r>
            <a:endParaRPr sz="1400" dirty="0">
              <a:latin typeface="微软雅黑" panose="020B0503020204020204" charset="-122"/>
              <a:ea typeface="微软雅黑" panose="020B0503020204020204" charset="-122"/>
              <a:cs typeface="微软雅黑" panose="020B0503020204020204" charset="-122"/>
            </a:endParaRPr>
          </a:p>
          <a:p>
            <a:pPr marL="469265" indent="-330200" algn="l" rtl="0" eaLnBrk="0">
              <a:lnSpc>
                <a:spcPct val="153000"/>
              </a:lnSpc>
              <a:spcBef>
                <a:spcPts val="90"/>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2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涂层增透性未有效提</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升</a:t>
            </a:r>
            <a:r>
              <a:rPr sz="1400" b="1" kern="0" spc="-1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，发电增益与人工</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清洗对比不明显</a:t>
            </a:r>
            <a:endParaRPr sz="1400" dirty="0">
              <a:latin typeface="微软雅黑" panose="020B0503020204020204" charset="-122"/>
              <a:ea typeface="微软雅黑" panose="020B0503020204020204" charset="-122"/>
              <a:cs typeface="微软雅黑" panose="020B0503020204020204" charset="-122"/>
            </a:endParaRPr>
          </a:p>
        </p:txBody>
      </p:sp>
      <p:pic>
        <p:nvPicPr>
          <p:cNvPr id="492" name="picture 492"/>
          <p:cNvPicPr>
            <a:picLocks noChangeAspect="1"/>
          </p:cNvPicPr>
          <p:nvPr/>
        </p:nvPicPr>
        <p:blipFill>
          <a:blip r:embed="rId5"/>
          <a:stretch>
            <a:fillRect/>
          </a:stretch>
        </p:blipFill>
        <p:spPr>
          <a:xfrm rot="21600000">
            <a:off x="8295334" y="4901412"/>
            <a:ext cx="7620" cy="1104772"/>
          </a:xfrm>
          <a:prstGeom prst="rect">
            <a:avLst/>
          </a:prstGeom>
        </p:spPr>
      </p:pic>
      <p:sp>
        <p:nvSpPr>
          <p:cNvPr id="494" name="textbox 494"/>
          <p:cNvSpPr/>
          <p:nvPr/>
        </p:nvSpPr>
        <p:spPr>
          <a:xfrm>
            <a:off x="7249745" y="2019188"/>
            <a:ext cx="2116454" cy="3866515"/>
          </a:xfrm>
          <a:prstGeom prst="rect">
            <a:avLst/>
          </a:prstGeom>
          <a:solidFill>
            <a:srgbClr val="F1F0EF">
              <a:alpha val="100000"/>
            </a:srgbClr>
          </a:solidFill>
          <a:ln w="0" cap="flat">
            <a:noFill/>
            <a:prstDash val="solid"/>
            <a:miter lim="0"/>
          </a:ln>
        </p:spPr>
        <p:txBody>
          <a:bodyPr vert="horz" wrap="square" lIns="0" tIns="0" rIns="0" bIns="0"/>
          <a:lstStyle/>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marL="165100" algn="l" rtl="0" eaLnBrk="0">
              <a:lnSpc>
                <a:spcPct val="93000"/>
              </a:lnSpc>
              <a:spcBef>
                <a:spcPts val="5"/>
              </a:spcBef>
            </a:pPr>
            <a:r>
              <a:rPr sz="1400" kern="0" spc="-20" dirty="0">
                <a:solidFill>
                  <a:srgbClr val="000000">
                    <a:alpha val="100000"/>
                  </a:srgbClr>
                </a:solidFill>
                <a:latin typeface="Wingdings" panose="05000000000000000000"/>
                <a:ea typeface="Wingdings" panose="05000000000000000000"/>
                <a:cs typeface="Wingdings" panose="05000000000000000000"/>
              </a:rPr>
              <a:t>l</a:t>
            </a:r>
            <a:r>
              <a:rPr sz="1400" kern="0" spc="300" dirty="0">
                <a:solidFill>
                  <a:srgbClr val="000000">
                    <a:alpha val="100000"/>
                  </a:srgbClr>
                </a:solidFill>
                <a:latin typeface="Wingdings" panose="05000000000000000000"/>
                <a:ea typeface="Wingdings" panose="05000000000000000000"/>
                <a:cs typeface="Wingdings" panose="05000000000000000000"/>
              </a:rPr>
              <a:t> </a:t>
            </a: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未有配套的机器人</a:t>
            </a:r>
            <a:endParaRPr sz="1400" dirty="0">
              <a:latin typeface="微软雅黑" panose="020B0503020204020204" charset="-122"/>
              <a:ea typeface="微软雅黑" panose="020B0503020204020204" charset="-122"/>
              <a:cs typeface="微软雅黑" panose="020B0503020204020204" charset="-122"/>
            </a:endParaRPr>
          </a:p>
          <a:p>
            <a:pPr marL="495300" algn="l" rtl="0" eaLnBrk="0">
              <a:lnSpc>
                <a:spcPct val="157000"/>
              </a:lnSpc>
              <a:spcBef>
                <a:spcPts val="65"/>
              </a:spcBef>
            </a:pP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施工</a:t>
            </a:r>
            <a:r>
              <a:rPr sz="1400" b="1"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，人工施工效</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率低下</a:t>
            </a:r>
            <a:r>
              <a:rPr sz="1400" b="1"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，施工成本</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高</a:t>
            </a:r>
            <a:r>
              <a:rPr sz="1400" b="1"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，4人/天施工</a:t>
            </a:r>
            <a:r>
              <a:rPr sz="14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800平方米</a:t>
            </a:r>
            <a:endParaRPr sz="1400" dirty="0">
              <a:latin typeface="微软雅黑" panose="020B0503020204020204" charset="-122"/>
              <a:ea typeface="微软雅黑" panose="020B0503020204020204" charset="-122"/>
              <a:cs typeface="微软雅黑" panose="020B0503020204020204" charset="-122"/>
            </a:endParaRPr>
          </a:p>
        </p:txBody>
      </p:sp>
      <p:sp>
        <p:nvSpPr>
          <p:cNvPr id="496" name="textbox 496"/>
          <p:cNvSpPr/>
          <p:nvPr/>
        </p:nvSpPr>
        <p:spPr>
          <a:xfrm>
            <a:off x="1192644" y="2323477"/>
            <a:ext cx="3156585" cy="337184"/>
          </a:xfrm>
          <a:prstGeom prst="rect">
            <a:avLst/>
          </a:prstGeom>
          <a:noFill/>
          <a:ln w="0" cap="flat">
            <a:noFill/>
            <a:prstDash val="solid"/>
            <a:miter lim="0"/>
          </a:ln>
        </p:spPr>
        <p:txBody>
          <a:bodyPr vert="horz" wrap="square" lIns="0" tIns="0" rIns="0" bIns="0"/>
          <a:lstStyle/>
          <a:p>
            <a:pPr algn="l" rtl="0" eaLnBrk="0">
              <a:lnSpc>
                <a:spcPct val="79000"/>
              </a:lnSpc>
            </a:pPr>
            <a:endParaRPr sz="100" dirty="0">
              <a:latin typeface="Arial" panose="020B0604020202020204"/>
              <a:ea typeface="Arial" panose="020B0604020202020204"/>
              <a:cs typeface="Arial" panose="020B0604020202020204"/>
            </a:endParaRPr>
          </a:p>
          <a:p>
            <a:pPr marL="12700" algn="l" rtl="0" eaLnBrk="0">
              <a:lnSpc>
                <a:spcPct val="89000"/>
              </a:lnSpc>
            </a:pPr>
            <a:r>
              <a:rPr sz="23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寿命短</a:t>
            </a:r>
            <a:r>
              <a:rPr sz="2300" b="1" kern="0" spc="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300" b="1" kern="0" spc="80" dirty="0">
                <a:solidFill>
                  <a:srgbClr val="D99345">
                    <a:alpha val="100000"/>
                  </a:srgbClr>
                </a:solidFill>
                <a:latin typeface="微软雅黑" panose="020B0503020204020204" charset="-122"/>
                <a:ea typeface="微软雅黑" panose="020B0503020204020204" charset="-122"/>
                <a:cs typeface="微软雅黑" panose="020B0503020204020204" charset="-122"/>
              </a:rPr>
              <a:t>成本高</a:t>
            </a:r>
            <a:endParaRPr sz="2300" dirty="0">
              <a:latin typeface="微软雅黑" panose="020B0503020204020204" charset="-122"/>
              <a:ea typeface="微软雅黑" panose="020B0503020204020204" charset="-122"/>
              <a:cs typeface="微软雅黑" panose="020B0503020204020204" charset="-122"/>
            </a:endParaRPr>
          </a:p>
        </p:txBody>
      </p:sp>
      <p:sp>
        <p:nvSpPr>
          <p:cNvPr id="498" name="textbox 498"/>
          <p:cNvSpPr/>
          <p:nvPr/>
        </p:nvSpPr>
        <p:spPr>
          <a:xfrm>
            <a:off x="5163417" y="2335105"/>
            <a:ext cx="4135120" cy="259079"/>
          </a:xfrm>
          <a:prstGeom prst="rect">
            <a:avLst/>
          </a:prstGeom>
          <a:noFill/>
          <a:ln w="0" cap="flat">
            <a:noFill/>
            <a:prstDash val="solid"/>
            <a:miter lim="0"/>
          </a:ln>
        </p:spPr>
        <p:txBody>
          <a:bodyPr vert="horz" wrap="square" lIns="0" tIns="0" rIns="0" bIns="0"/>
          <a:lstStyle/>
          <a:p>
            <a:pPr algn="l" rtl="0" eaLnBrk="0">
              <a:lnSpc>
                <a:spcPct val="86000"/>
              </a:lnSpc>
            </a:pPr>
            <a:endParaRPr sz="100" dirty="0">
              <a:latin typeface="Arial" panose="020B0604020202020204"/>
              <a:ea typeface="Arial" panose="020B0604020202020204"/>
              <a:cs typeface="Arial" panose="020B0604020202020204"/>
            </a:endParaRPr>
          </a:p>
          <a:p>
            <a:pPr marL="12700" algn="l" rtl="0" eaLnBrk="0">
              <a:lnSpc>
                <a:spcPct val="98000"/>
              </a:lnSpc>
            </a:pPr>
            <a:r>
              <a:rPr sz="2400" b="1" kern="0" spc="30" baseline="-4000" dirty="0">
                <a:solidFill>
                  <a:srgbClr val="D99345">
                    <a:alpha val="100000"/>
                  </a:srgbClr>
                </a:solidFill>
                <a:latin typeface="微软雅黑" panose="020B0503020204020204" charset="-122"/>
                <a:ea typeface="微软雅黑" panose="020B0503020204020204" charset="-122"/>
                <a:cs typeface="微软雅黑" panose="020B0503020204020204" charset="-122"/>
              </a:rPr>
              <a:t>发电增益未达预期目标</a:t>
            </a:r>
            <a:r>
              <a:rPr sz="1500" b="1" kern="0" spc="3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400" b="1" kern="0" spc="30" baseline="4000" dirty="0">
                <a:solidFill>
                  <a:srgbClr val="D99345">
                    <a:alpha val="100000"/>
                  </a:srgbClr>
                </a:solidFill>
                <a:latin typeface="微软雅黑" panose="020B0503020204020204" charset="-122"/>
                <a:ea typeface="微软雅黑" panose="020B0503020204020204" charset="-122"/>
                <a:cs typeface="微软雅黑" panose="020B0503020204020204" charset="-122"/>
              </a:rPr>
              <a:t>人工施工</a:t>
            </a:r>
            <a:r>
              <a:rPr sz="1500" b="1" kern="0" spc="-240" dirty="0">
                <a:solidFill>
                  <a:srgbClr val="D99345">
                    <a:alpha val="100000"/>
                  </a:srgbClr>
                </a:solidFill>
                <a:latin typeface="微软雅黑" panose="020B0503020204020204" charset="-122"/>
                <a:ea typeface="微软雅黑" panose="020B0503020204020204" charset="-122"/>
                <a:cs typeface="微软雅黑" panose="020B0503020204020204" charset="-122"/>
              </a:rPr>
              <a:t> </a:t>
            </a:r>
            <a:r>
              <a:rPr sz="2400" b="1" kern="0" spc="20" baseline="4000" dirty="0">
                <a:solidFill>
                  <a:srgbClr val="D99345">
                    <a:alpha val="100000"/>
                  </a:srgbClr>
                </a:solidFill>
                <a:latin typeface="微软雅黑" panose="020B0503020204020204" charset="-122"/>
                <a:ea typeface="微软雅黑" panose="020B0503020204020204" charset="-122"/>
                <a:cs typeface="微软雅黑" panose="020B0503020204020204" charset="-122"/>
              </a:rPr>
              <a:t>，效率低下</a:t>
            </a:r>
            <a:endParaRPr sz="2400" baseline="4000" dirty="0">
              <a:latin typeface="微软雅黑" panose="020B0503020204020204" charset="-122"/>
              <a:ea typeface="微软雅黑" panose="020B0503020204020204" charset="-122"/>
              <a:cs typeface="微软雅黑" panose="020B0503020204020204" charset="-122"/>
            </a:endParaRPr>
          </a:p>
        </p:txBody>
      </p:sp>
      <p:pic>
        <p:nvPicPr>
          <p:cNvPr id="500" name="picture 500"/>
          <p:cNvPicPr>
            <a:picLocks noChangeAspect="1"/>
          </p:cNvPicPr>
          <p:nvPr/>
        </p:nvPicPr>
        <p:blipFill>
          <a:blip r:embed="rId6"/>
          <a:stretch>
            <a:fillRect/>
          </a:stretch>
        </p:blipFill>
        <p:spPr>
          <a:xfrm rot="21600000">
            <a:off x="2938754" y="2749956"/>
            <a:ext cx="2051685" cy="7620"/>
          </a:xfrm>
          <a:prstGeom prst="rect">
            <a:avLst/>
          </a:prstGeom>
        </p:spPr>
      </p:pic>
      <p:pic>
        <p:nvPicPr>
          <p:cNvPr id="502" name="picture 502"/>
          <p:cNvPicPr>
            <a:picLocks noChangeAspect="1"/>
          </p:cNvPicPr>
          <p:nvPr/>
        </p:nvPicPr>
        <p:blipFill>
          <a:blip r:embed="rId7"/>
          <a:stretch>
            <a:fillRect/>
          </a:stretch>
        </p:blipFill>
        <p:spPr>
          <a:xfrm rot="21600000">
            <a:off x="5160060" y="2747950"/>
            <a:ext cx="2051697" cy="7619"/>
          </a:xfrm>
          <a:prstGeom prst="rect">
            <a:avLst/>
          </a:prstGeom>
        </p:spPr>
      </p:pic>
      <p:pic>
        <p:nvPicPr>
          <p:cNvPr id="504" name="picture 504"/>
          <p:cNvPicPr>
            <a:picLocks noChangeAspect="1"/>
          </p:cNvPicPr>
          <p:nvPr/>
        </p:nvPicPr>
        <p:blipFill>
          <a:blip r:embed="rId8"/>
          <a:stretch>
            <a:fillRect/>
          </a:stretch>
        </p:blipFill>
        <p:spPr>
          <a:xfrm rot="21600000">
            <a:off x="720064" y="2747950"/>
            <a:ext cx="2051684" cy="7619"/>
          </a:xfrm>
          <a:prstGeom prst="rect">
            <a:avLst/>
          </a:prstGeom>
        </p:spPr>
      </p:pic>
      <p:pic>
        <p:nvPicPr>
          <p:cNvPr id="506" name="picture 506"/>
          <p:cNvPicPr>
            <a:picLocks noChangeAspect="1"/>
          </p:cNvPicPr>
          <p:nvPr/>
        </p:nvPicPr>
        <p:blipFill>
          <a:blip r:embed="rId9"/>
          <a:stretch>
            <a:fillRect/>
          </a:stretch>
        </p:blipFill>
        <p:spPr>
          <a:xfrm rot="21600000">
            <a:off x="7366965" y="2749321"/>
            <a:ext cx="1952561" cy="762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 name="rect 50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510" name="picture 510"/>
          <p:cNvPicPr>
            <a:picLocks noChangeAspect="1"/>
          </p:cNvPicPr>
          <p:nvPr/>
        </p:nvPicPr>
        <p:blipFill>
          <a:blip r:embed="rId1"/>
          <a:stretch>
            <a:fillRect/>
          </a:stretch>
        </p:blipFill>
        <p:spPr>
          <a:xfrm rot="21600000">
            <a:off x="597408" y="2558795"/>
            <a:ext cx="5039867" cy="3916679"/>
          </a:xfrm>
          <a:prstGeom prst="rect">
            <a:avLst/>
          </a:prstGeom>
        </p:spPr>
      </p:pic>
      <p:sp>
        <p:nvSpPr>
          <p:cNvPr id="512" name="textbox 512"/>
          <p:cNvSpPr/>
          <p:nvPr/>
        </p:nvSpPr>
        <p:spPr>
          <a:xfrm>
            <a:off x="951687" y="281038"/>
            <a:ext cx="11383009" cy="1732914"/>
          </a:xfrm>
          <a:prstGeom prst="rect">
            <a:avLst/>
          </a:prstGeom>
          <a:noFill/>
          <a:ln w="0" cap="flat">
            <a:noFill/>
            <a:prstDash val="solid"/>
            <a:miter lim="0"/>
          </a:ln>
        </p:spPr>
        <p:txBody>
          <a:bodyPr vert="horz" wrap="square" lIns="0" tIns="0" rIns="0" bIns="0"/>
          <a:lstStyle/>
          <a:p>
            <a:pPr algn="l" rtl="0" eaLnBrk="0">
              <a:lnSpc>
                <a:spcPct val="83000"/>
              </a:lnSpc>
            </a:pPr>
            <a:endParaRPr sz="2400" dirty="0">
              <a:latin typeface="微软雅黑" panose="020B0503020204020204" charset="-122"/>
              <a:ea typeface="微软雅黑" panose="020B0503020204020204" charset="-122"/>
              <a:cs typeface="微软雅黑" panose="020B0503020204020204" charset="-122"/>
            </a:endParaRPr>
          </a:p>
          <a:p>
            <a:pPr marL="12700" algn="l" rtl="0" eaLnBrk="0">
              <a:lnSpc>
                <a:spcPts val="2885"/>
              </a:lnSpc>
            </a:pPr>
            <a:r>
              <a:rPr sz="2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lang="en-US" sz="2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14</a:t>
            </a:r>
            <a:r>
              <a:rPr sz="2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下一代自清洁涂层创新技术    </a:t>
            </a:r>
            <a:r>
              <a:rPr sz="23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a:p>
            <a:pPr marL="12700" algn="l" rtl="0" eaLnBrk="0">
              <a:lnSpc>
                <a:spcPts val="2885"/>
              </a:lnSpc>
            </a:pPr>
            <a:endParaRPr lang="zh-CN" altLang="en-US" sz="2300" b="1" kern="0" spc="1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a:p>
            <a:pPr marL="12700" algn="l" rtl="0" eaLnBrk="0">
              <a:lnSpc>
                <a:spcPts val="2885"/>
              </a:lnSpc>
            </a:pPr>
            <a:r>
              <a:rPr sz="2700" b="1" kern="0" spc="100" dirty="0">
                <a:solidFill>
                  <a:srgbClr val="D99345">
                    <a:alpha val="100000"/>
                  </a:srgbClr>
                </a:solidFill>
                <a:latin typeface="微软雅黑" panose="020B0503020204020204" charset="-122"/>
                <a:ea typeface="微软雅黑" panose="020B0503020204020204" charset="-122"/>
                <a:cs typeface="微软雅黑" panose="020B0503020204020204" charset="-122"/>
              </a:rPr>
              <a:t>拟开发的光伏电站下一代自清洁</a:t>
            </a:r>
            <a:r>
              <a:rPr sz="27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涂层创新技术</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23000"/>
              </a:lnSpc>
            </a:pPr>
            <a:endParaRPr sz="1000" dirty="0">
              <a:latin typeface="Arial" panose="020B0604020202020204"/>
              <a:ea typeface="Arial" panose="020B0604020202020204"/>
              <a:cs typeface="Arial" panose="020B0604020202020204"/>
            </a:endParaRPr>
          </a:p>
          <a:p>
            <a:pPr algn="l" rtl="0" eaLnBrk="0">
              <a:lnSpc>
                <a:spcPct val="106000"/>
              </a:lnSpc>
            </a:pPr>
            <a:endParaRPr sz="400" dirty="0">
              <a:latin typeface="Arial" panose="020B0604020202020204"/>
              <a:ea typeface="Arial" panose="020B0604020202020204"/>
              <a:cs typeface="Arial" panose="020B0604020202020204"/>
            </a:endParaRPr>
          </a:p>
          <a:p>
            <a:pPr marL="5021580" algn="l" rtl="0" eaLnBrk="0">
              <a:lnSpc>
                <a:spcPts val="2375"/>
              </a:lnSpc>
              <a:spcBef>
                <a:spcPts val="5"/>
              </a:spcBef>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温度升高太阳电池的功率下降</a:t>
            </a:r>
            <a:r>
              <a:rPr sz="17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700" b="1" kern="0" spc="-4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典型温度系</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数为-0.35％/℃</a:t>
            </a:r>
            <a:endParaRPr sz="1700" dirty="0">
              <a:latin typeface="微软雅黑" panose="020B0503020204020204" charset="-122"/>
              <a:ea typeface="微软雅黑" panose="020B0503020204020204" charset="-122"/>
              <a:cs typeface="微软雅黑" panose="020B0503020204020204" charset="-122"/>
            </a:endParaRPr>
          </a:p>
        </p:txBody>
      </p:sp>
      <p:sp>
        <p:nvSpPr>
          <p:cNvPr id="514" name="textbox 514"/>
          <p:cNvSpPr/>
          <p:nvPr/>
        </p:nvSpPr>
        <p:spPr>
          <a:xfrm>
            <a:off x="6000508" y="2569045"/>
            <a:ext cx="6235700" cy="2987039"/>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7145" algn="l" rtl="0" eaLnBrk="0">
              <a:lnSpc>
                <a:spcPct val="88000"/>
              </a:lnSpc>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产品特性</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marL="12700" algn="l" rtl="0" eaLnBrk="0">
              <a:lnSpc>
                <a:spcPct val="98000"/>
              </a:lnSpc>
              <a:spcBef>
                <a:spcPts val="510"/>
              </a:spcBef>
            </a:pPr>
            <a:r>
              <a:rPr sz="1700" kern="0" spc="30" dirty="0">
                <a:solidFill>
                  <a:srgbClr val="FFFFFF">
                    <a:alpha val="100000"/>
                  </a:srgbClr>
                </a:solidFill>
                <a:latin typeface="Wingdings" panose="05000000000000000000"/>
                <a:ea typeface="Wingdings" panose="05000000000000000000"/>
                <a:cs typeface="Wingdings" panose="05000000000000000000"/>
              </a:rPr>
              <a:t>l</a:t>
            </a:r>
            <a:r>
              <a:rPr sz="1700" kern="0" spc="-560" dirty="0">
                <a:solidFill>
                  <a:srgbClr val="FFFFFF">
                    <a:alpha val="100000"/>
                  </a:srgbClr>
                </a:solidFill>
                <a:latin typeface="Wingdings" panose="05000000000000000000"/>
                <a:ea typeface="Wingdings" panose="05000000000000000000"/>
                <a:cs typeface="Wingdings" panose="05000000000000000000"/>
              </a:rPr>
              <a:t> </a:t>
            </a:r>
            <a:r>
              <a:rPr sz="17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r>
              <a:rPr sz="1700" b="1" kern="0" spc="-3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超亲水</a:t>
            </a:r>
            <a:endParaRPr sz="1700" dirty="0">
              <a:latin typeface="微软雅黑" panose="020B0503020204020204" charset="-122"/>
              <a:ea typeface="微软雅黑" panose="020B0503020204020204" charset="-122"/>
              <a:cs typeface="微软雅黑" panose="020B0503020204020204" charset="-122"/>
            </a:endParaRPr>
          </a:p>
          <a:p>
            <a:pPr marL="12700" algn="l" rtl="0" eaLnBrk="0">
              <a:lnSpc>
                <a:spcPct val="98000"/>
              </a:lnSpc>
              <a:spcBef>
                <a:spcPts val="1240"/>
              </a:spcBef>
            </a:pPr>
            <a:r>
              <a:rPr sz="1700" kern="0" spc="40" dirty="0">
                <a:solidFill>
                  <a:srgbClr val="FFFFFF">
                    <a:alpha val="100000"/>
                  </a:srgbClr>
                </a:solidFill>
                <a:latin typeface="Wingdings" panose="05000000000000000000"/>
                <a:ea typeface="Wingdings" panose="05000000000000000000"/>
                <a:cs typeface="Wingdings" panose="05000000000000000000"/>
              </a:rPr>
              <a:t>l</a:t>
            </a:r>
            <a:r>
              <a:rPr sz="1700" kern="0" spc="-760" dirty="0">
                <a:solidFill>
                  <a:srgbClr val="FFFFFF">
                    <a:alpha val="100000"/>
                  </a:srgbClr>
                </a:solidFill>
                <a:latin typeface="Wingdings" panose="05000000000000000000"/>
                <a:ea typeface="Wingdings" panose="05000000000000000000"/>
                <a:cs typeface="Wingdings" panose="05000000000000000000"/>
              </a:rPr>
              <a:t> </a:t>
            </a: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抗静电</a:t>
            </a:r>
            <a:endParaRPr sz="1700" dirty="0">
              <a:latin typeface="微软雅黑" panose="020B0503020204020204" charset="-122"/>
              <a:ea typeface="微软雅黑" panose="020B0503020204020204" charset="-122"/>
              <a:cs typeface="微软雅黑" panose="020B0503020204020204" charset="-122"/>
            </a:endParaRPr>
          </a:p>
          <a:p>
            <a:pPr marL="12700" algn="l" rtl="0" eaLnBrk="0">
              <a:lnSpc>
                <a:spcPct val="98000"/>
              </a:lnSpc>
              <a:spcBef>
                <a:spcPts val="1240"/>
              </a:spcBef>
            </a:pPr>
            <a:r>
              <a:rPr sz="1700" kern="0" spc="0" dirty="0">
                <a:solidFill>
                  <a:srgbClr val="FFFFFF">
                    <a:alpha val="100000"/>
                  </a:srgbClr>
                </a:solidFill>
                <a:latin typeface="Wingdings" panose="05000000000000000000"/>
                <a:ea typeface="Wingdings" panose="05000000000000000000"/>
                <a:cs typeface="Wingdings" panose="05000000000000000000"/>
              </a:rPr>
              <a:t>l</a:t>
            </a:r>
            <a:r>
              <a:rPr sz="1700" kern="0" spc="-700" dirty="0">
                <a:solidFill>
                  <a:srgbClr val="FFFFFF">
                    <a:alpha val="100000"/>
                  </a:srgbClr>
                </a:solidFill>
                <a:latin typeface="Wingdings" panose="05000000000000000000"/>
                <a:ea typeface="Wingdings" panose="05000000000000000000"/>
                <a:cs typeface="Wingdings" panose="05000000000000000000"/>
              </a:rPr>
              <a:t> </a:t>
            </a:r>
            <a:r>
              <a:rPr sz="17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耐磨</a:t>
            </a:r>
            <a:endParaRPr sz="1700" dirty="0">
              <a:latin typeface="微软雅黑" panose="020B0503020204020204" charset="-122"/>
              <a:ea typeface="微软雅黑" panose="020B0503020204020204" charset="-122"/>
              <a:cs typeface="微软雅黑" panose="020B0503020204020204" charset="-122"/>
            </a:endParaRPr>
          </a:p>
          <a:p>
            <a:pPr marL="12700" algn="l" rtl="0" eaLnBrk="0">
              <a:lnSpc>
                <a:spcPct val="98000"/>
              </a:lnSpc>
              <a:spcBef>
                <a:spcPts val="1240"/>
              </a:spcBef>
            </a:pPr>
            <a:r>
              <a:rPr sz="1700" kern="0" spc="80" dirty="0">
                <a:solidFill>
                  <a:srgbClr val="FF0000">
                    <a:alpha val="100000"/>
                  </a:srgbClr>
                </a:solidFill>
                <a:latin typeface="Wingdings" panose="05000000000000000000"/>
                <a:ea typeface="Wingdings" panose="05000000000000000000"/>
                <a:cs typeface="Wingdings" panose="05000000000000000000"/>
              </a:rPr>
              <a:t>l</a:t>
            </a:r>
            <a:r>
              <a:rPr sz="1700" kern="0" spc="-690" dirty="0">
                <a:solidFill>
                  <a:srgbClr val="FF0000">
                    <a:alpha val="100000"/>
                  </a:srgbClr>
                </a:solidFill>
                <a:latin typeface="Wingdings" panose="05000000000000000000"/>
                <a:ea typeface="Wingdings" panose="05000000000000000000"/>
                <a:cs typeface="Wingdings" panose="05000000000000000000"/>
              </a:rPr>
              <a:t> </a:t>
            </a:r>
            <a:r>
              <a:rPr sz="17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合成中空球形或者蠕虫状结构的的透明纳米颗粒</a:t>
            </a:r>
            <a:r>
              <a:rPr sz="1700" b="1" kern="0" spc="-28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，反射近红</a:t>
            </a:r>
            <a:endParaRPr sz="1700" dirty="0">
              <a:latin typeface="微软雅黑" panose="020B0503020204020204" charset="-122"/>
              <a:ea typeface="微软雅黑" panose="020B0503020204020204" charset="-122"/>
              <a:cs typeface="微软雅黑" panose="020B0503020204020204" charset="-122"/>
            </a:endParaRPr>
          </a:p>
          <a:p>
            <a:pPr marL="279400" indent="635" algn="l" rtl="0" eaLnBrk="0">
              <a:lnSpc>
                <a:spcPct val="159000"/>
              </a:lnSpc>
              <a:spcBef>
                <a:spcPts val="35"/>
              </a:spcBef>
            </a:pP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外线（760-1500</a:t>
            </a:r>
            <a:r>
              <a:rPr sz="17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nm</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a:t>
            </a:r>
            <a:r>
              <a:rPr sz="1700" b="1" kern="0" spc="-35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透射可见光</a:t>
            </a:r>
            <a:r>
              <a:rPr sz="1700" b="1" kern="0" spc="-28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a:t>
            </a:r>
            <a:r>
              <a:rPr sz="1700" b="1" kern="0" spc="-34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降低光伏组件表面温</a:t>
            </a:r>
            <a:r>
              <a:rPr sz="17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度</a:t>
            </a:r>
            <a:endParaRPr sz="17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 name="rect 51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520" name="picture 520"/>
          <p:cNvPicPr>
            <a:picLocks noChangeAspect="1"/>
          </p:cNvPicPr>
          <p:nvPr/>
        </p:nvPicPr>
        <p:blipFill>
          <a:blip r:embed="rId1"/>
          <a:stretch>
            <a:fillRect/>
          </a:stretch>
        </p:blipFill>
        <p:spPr>
          <a:xfrm rot="21600000">
            <a:off x="2581198" y="1784375"/>
            <a:ext cx="2241169" cy="2241169"/>
          </a:xfrm>
          <a:prstGeom prst="rect">
            <a:avLst/>
          </a:prstGeom>
        </p:spPr>
      </p:pic>
      <p:sp>
        <p:nvSpPr>
          <p:cNvPr id="522" name="textbox 522"/>
          <p:cNvSpPr/>
          <p:nvPr/>
        </p:nvSpPr>
        <p:spPr>
          <a:xfrm>
            <a:off x="3557573" y="2464360"/>
            <a:ext cx="8078469" cy="627380"/>
          </a:xfrm>
          <a:prstGeom prst="rect">
            <a:avLst/>
          </a:prstGeom>
          <a:noFill/>
          <a:ln w="0" cap="flat">
            <a:noFill/>
            <a:prstDash val="solid"/>
            <a:miter lim="0"/>
          </a:ln>
        </p:spPr>
        <p:txBody>
          <a:bodyPr vert="horz" wrap="square" lIns="0" tIns="0" rIns="0" bIns="0"/>
          <a:lstStyle/>
          <a:p>
            <a:pPr algn="l" rtl="0" eaLnBrk="0">
              <a:lnSpc>
                <a:spcPct val="71000"/>
              </a:lnSpc>
            </a:pPr>
            <a:endParaRPr sz="100" dirty="0">
              <a:latin typeface="Arial" panose="020B0604020202020204"/>
              <a:ea typeface="Arial" panose="020B0604020202020204"/>
              <a:cs typeface="Arial" panose="020B0604020202020204"/>
            </a:endParaRPr>
          </a:p>
          <a:p>
            <a:pPr marL="12700" algn="l" rtl="0" eaLnBrk="0">
              <a:lnSpc>
                <a:spcPct val="90000"/>
              </a:lnSpc>
            </a:pPr>
            <a:r>
              <a:rPr sz="4400" b="1" kern="0" spc="-10" dirty="0">
                <a:solidFill>
                  <a:srgbClr val="FFFFFF">
                    <a:alpha val="100000"/>
                  </a:srgbClr>
                </a:solidFill>
                <a:latin typeface="Arial" panose="020B0604020202020204"/>
                <a:ea typeface="Arial" panose="020B0604020202020204"/>
                <a:cs typeface="Arial" panose="020B0604020202020204"/>
              </a:rPr>
              <a:t>3.</a:t>
            </a:r>
            <a:r>
              <a:rPr lang="zh-CN" sz="4400" b="1" kern="0" spc="-10" dirty="0">
                <a:solidFill>
                  <a:srgbClr val="FFFFFF">
                    <a:alpha val="100000"/>
                  </a:srgbClr>
                </a:solidFill>
                <a:latin typeface="微软雅黑" panose="020B0503020204020204" charset="-122"/>
                <a:ea typeface="微软雅黑" panose="020B0503020204020204" charset="-122"/>
                <a:cs typeface="Arial" panose="020B0604020202020204"/>
              </a:rPr>
              <a:t>弘慧</a:t>
            </a:r>
            <a:r>
              <a:rPr sz="4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纳米涂层产品与施工</a:t>
            </a:r>
            <a:endParaRPr sz="4400" dirty="0">
              <a:latin typeface="微软雅黑" panose="020B0503020204020204" charset="-122"/>
              <a:ea typeface="微软雅黑" panose="020B0503020204020204" charset="-122"/>
              <a:cs typeface="微软雅黑" panose="020B0503020204020204" charset="-122"/>
            </a:endParaRPr>
          </a:p>
        </p:txBody>
      </p:sp>
      <p:sp>
        <p:nvSpPr>
          <p:cNvPr id="526" name="textbox 526"/>
          <p:cNvSpPr/>
          <p:nvPr/>
        </p:nvSpPr>
        <p:spPr>
          <a:xfrm>
            <a:off x="11805856" y="6836854"/>
            <a:ext cx="90169" cy="127635"/>
          </a:xfrm>
          <a:prstGeom prst="rect">
            <a:avLst/>
          </a:prstGeom>
          <a:noFill/>
          <a:ln w="0" cap="flat">
            <a:noFill/>
            <a:prstDash val="solid"/>
            <a:miter lim="0"/>
          </a:ln>
        </p:spPr>
        <p:txBody>
          <a:bodyPr vert="horz" wrap="square" lIns="0" tIns="0" rIns="0" bIns="0"/>
          <a:lstStyle/>
          <a:p>
            <a:pPr algn="l" rtl="0" eaLnBrk="0">
              <a:lnSpc>
                <a:spcPct val="81000"/>
              </a:lnSpc>
            </a:pPr>
            <a:endParaRPr sz="100" dirty="0">
              <a:latin typeface="Arial" panose="020B0604020202020204"/>
              <a:ea typeface="Arial" panose="020B0604020202020204"/>
              <a:cs typeface="Arial" panose="020B0604020202020204"/>
            </a:endParaRPr>
          </a:p>
          <a:p>
            <a:pPr algn="r" rtl="0" eaLnBrk="0">
              <a:lnSpc>
                <a:spcPct val="67000"/>
              </a:lnSpc>
            </a:pPr>
            <a:r>
              <a:rPr sz="1000" kern="0" spc="-20" dirty="0">
                <a:solidFill>
                  <a:srgbClr val="898989">
                    <a:alpha val="100000"/>
                  </a:srgbClr>
                </a:solidFill>
                <a:latin typeface="Calibri" panose="020F0502020204030204"/>
                <a:ea typeface="Calibri" panose="020F0502020204030204"/>
                <a:cs typeface="Calibri" panose="020F0502020204030204"/>
              </a:rPr>
              <a:t>1</a:t>
            </a:r>
            <a:endParaRPr sz="1000" dirty="0">
              <a:latin typeface="Calibri" panose="020F0502020204030204"/>
              <a:ea typeface="Calibri" panose="020F0502020204030204"/>
              <a:cs typeface="Calibri" panose="020F0502020204030204"/>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 name="rect 52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grpSp>
        <p:nvGrpSpPr>
          <p:cNvPr id="20" name="group 20"/>
          <p:cNvGrpSpPr/>
          <p:nvPr/>
        </p:nvGrpSpPr>
        <p:grpSpPr>
          <a:xfrm rot="21600000">
            <a:off x="597408" y="1557528"/>
            <a:ext cx="11785092" cy="5480303"/>
            <a:chOff x="0" y="0"/>
            <a:chExt cx="11785092" cy="5480303"/>
          </a:xfrm>
        </p:grpSpPr>
        <p:sp>
          <p:nvSpPr>
            <p:cNvPr id="532" name="path 532"/>
            <p:cNvSpPr/>
            <p:nvPr/>
          </p:nvSpPr>
          <p:spPr>
            <a:xfrm>
              <a:off x="0" y="0"/>
              <a:ext cx="11785092" cy="5480303"/>
            </a:xfrm>
            <a:custGeom>
              <a:avLst/>
              <a:gdLst/>
              <a:ahLst/>
              <a:cxnLst/>
              <a:rect l="0" t="0" r="0" b="0"/>
              <a:pathLst>
                <a:path w="18559" h="8630">
                  <a:moveTo>
                    <a:pt x="0" y="0"/>
                  </a:moveTo>
                  <a:lnTo>
                    <a:pt x="1504" y="0"/>
                  </a:lnTo>
                  <a:lnTo>
                    <a:pt x="1504" y="731"/>
                  </a:lnTo>
                  <a:lnTo>
                    <a:pt x="0" y="731"/>
                  </a:lnTo>
                  <a:lnTo>
                    <a:pt x="0" y="0"/>
                  </a:lnTo>
                  <a:close/>
                </a:path>
                <a:path w="18559" h="8630">
                  <a:moveTo>
                    <a:pt x="1504" y="0"/>
                  </a:moveTo>
                  <a:lnTo>
                    <a:pt x="3623" y="0"/>
                  </a:lnTo>
                  <a:lnTo>
                    <a:pt x="3623" y="731"/>
                  </a:lnTo>
                  <a:lnTo>
                    <a:pt x="1504" y="731"/>
                  </a:lnTo>
                  <a:lnTo>
                    <a:pt x="1504" y="0"/>
                  </a:lnTo>
                  <a:close/>
                </a:path>
                <a:path w="18559" h="8630">
                  <a:moveTo>
                    <a:pt x="5371" y="0"/>
                  </a:moveTo>
                  <a:lnTo>
                    <a:pt x="9887" y="0"/>
                  </a:lnTo>
                  <a:lnTo>
                    <a:pt x="9887" y="731"/>
                  </a:lnTo>
                  <a:lnTo>
                    <a:pt x="5371" y="731"/>
                  </a:lnTo>
                  <a:lnTo>
                    <a:pt x="5371" y="0"/>
                  </a:lnTo>
                  <a:close/>
                </a:path>
                <a:path w="18559" h="8630">
                  <a:moveTo>
                    <a:pt x="9887" y="0"/>
                  </a:moveTo>
                  <a:lnTo>
                    <a:pt x="14047" y="0"/>
                  </a:lnTo>
                  <a:lnTo>
                    <a:pt x="14047" y="731"/>
                  </a:lnTo>
                  <a:lnTo>
                    <a:pt x="9887" y="731"/>
                  </a:lnTo>
                  <a:lnTo>
                    <a:pt x="9887" y="0"/>
                  </a:lnTo>
                  <a:close/>
                </a:path>
                <a:path w="18559" h="8630">
                  <a:moveTo>
                    <a:pt x="14047" y="0"/>
                  </a:moveTo>
                  <a:lnTo>
                    <a:pt x="16303" y="0"/>
                  </a:lnTo>
                  <a:lnTo>
                    <a:pt x="16303" y="731"/>
                  </a:lnTo>
                  <a:lnTo>
                    <a:pt x="14047" y="731"/>
                  </a:lnTo>
                  <a:lnTo>
                    <a:pt x="14047" y="0"/>
                  </a:lnTo>
                  <a:close/>
                </a:path>
                <a:path w="18559" h="8630">
                  <a:moveTo>
                    <a:pt x="16303" y="0"/>
                  </a:moveTo>
                  <a:lnTo>
                    <a:pt x="18559" y="0"/>
                  </a:lnTo>
                  <a:lnTo>
                    <a:pt x="18559" y="731"/>
                  </a:lnTo>
                  <a:lnTo>
                    <a:pt x="16303" y="731"/>
                  </a:lnTo>
                  <a:lnTo>
                    <a:pt x="16303" y="0"/>
                  </a:lnTo>
                  <a:close/>
                </a:path>
                <a:path w="18559" h="8630">
                  <a:moveTo>
                    <a:pt x="0" y="731"/>
                  </a:moveTo>
                  <a:lnTo>
                    <a:pt x="1504" y="731"/>
                  </a:lnTo>
                  <a:lnTo>
                    <a:pt x="1504" y="1358"/>
                  </a:lnTo>
                  <a:lnTo>
                    <a:pt x="0" y="1358"/>
                  </a:lnTo>
                  <a:lnTo>
                    <a:pt x="0" y="731"/>
                  </a:lnTo>
                  <a:close/>
                </a:path>
                <a:path w="18559" h="8630">
                  <a:moveTo>
                    <a:pt x="1504" y="731"/>
                  </a:moveTo>
                  <a:lnTo>
                    <a:pt x="3623" y="731"/>
                  </a:lnTo>
                  <a:lnTo>
                    <a:pt x="3623" y="1358"/>
                  </a:lnTo>
                  <a:lnTo>
                    <a:pt x="1504" y="1358"/>
                  </a:lnTo>
                  <a:lnTo>
                    <a:pt x="1504" y="731"/>
                  </a:lnTo>
                  <a:close/>
                </a:path>
                <a:path w="18559" h="8630">
                  <a:moveTo>
                    <a:pt x="5371" y="731"/>
                  </a:moveTo>
                  <a:lnTo>
                    <a:pt x="9887" y="731"/>
                  </a:lnTo>
                  <a:lnTo>
                    <a:pt x="9887" y="1358"/>
                  </a:lnTo>
                  <a:lnTo>
                    <a:pt x="5371" y="1358"/>
                  </a:lnTo>
                  <a:lnTo>
                    <a:pt x="5371" y="731"/>
                  </a:lnTo>
                  <a:close/>
                </a:path>
                <a:path w="18559" h="8630">
                  <a:moveTo>
                    <a:pt x="9887" y="731"/>
                  </a:moveTo>
                  <a:lnTo>
                    <a:pt x="14047" y="731"/>
                  </a:lnTo>
                  <a:lnTo>
                    <a:pt x="14047" y="1358"/>
                  </a:lnTo>
                  <a:lnTo>
                    <a:pt x="9887" y="1358"/>
                  </a:lnTo>
                  <a:lnTo>
                    <a:pt x="9887" y="731"/>
                  </a:lnTo>
                  <a:close/>
                </a:path>
                <a:path w="18559" h="8630">
                  <a:moveTo>
                    <a:pt x="14047" y="731"/>
                  </a:moveTo>
                  <a:lnTo>
                    <a:pt x="16303" y="731"/>
                  </a:lnTo>
                  <a:lnTo>
                    <a:pt x="16303" y="1358"/>
                  </a:lnTo>
                  <a:lnTo>
                    <a:pt x="14047" y="1358"/>
                  </a:lnTo>
                  <a:lnTo>
                    <a:pt x="14047" y="731"/>
                  </a:lnTo>
                  <a:close/>
                </a:path>
                <a:path w="18559" h="8630">
                  <a:moveTo>
                    <a:pt x="16303" y="731"/>
                  </a:moveTo>
                  <a:lnTo>
                    <a:pt x="18559" y="731"/>
                  </a:lnTo>
                  <a:lnTo>
                    <a:pt x="18559" y="1358"/>
                  </a:lnTo>
                  <a:lnTo>
                    <a:pt x="16303" y="1358"/>
                  </a:lnTo>
                  <a:lnTo>
                    <a:pt x="16303" y="731"/>
                  </a:lnTo>
                  <a:close/>
                </a:path>
                <a:path w="18559" h="8630">
                  <a:moveTo>
                    <a:pt x="0" y="1358"/>
                  </a:moveTo>
                  <a:lnTo>
                    <a:pt x="1504" y="1358"/>
                  </a:lnTo>
                  <a:lnTo>
                    <a:pt x="1504" y="2217"/>
                  </a:lnTo>
                  <a:lnTo>
                    <a:pt x="0" y="2217"/>
                  </a:lnTo>
                  <a:lnTo>
                    <a:pt x="0" y="1358"/>
                  </a:lnTo>
                  <a:close/>
                </a:path>
                <a:path w="18559" h="8630">
                  <a:moveTo>
                    <a:pt x="1504" y="1358"/>
                  </a:moveTo>
                  <a:lnTo>
                    <a:pt x="3623" y="1358"/>
                  </a:lnTo>
                  <a:lnTo>
                    <a:pt x="3623" y="2217"/>
                  </a:lnTo>
                  <a:lnTo>
                    <a:pt x="1504" y="2217"/>
                  </a:lnTo>
                  <a:lnTo>
                    <a:pt x="1504" y="1358"/>
                  </a:lnTo>
                  <a:close/>
                </a:path>
                <a:path w="18559" h="8630">
                  <a:moveTo>
                    <a:pt x="5371" y="1358"/>
                  </a:moveTo>
                  <a:lnTo>
                    <a:pt x="9887" y="1358"/>
                  </a:lnTo>
                  <a:lnTo>
                    <a:pt x="9887" y="2217"/>
                  </a:lnTo>
                  <a:lnTo>
                    <a:pt x="5371" y="2217"/>
                  </a:lnTo>
                  <a:lnTo>
                    <a:pt x="5371" y="1358"/>
                  </a:lnTo>
                  <a:close/>
                </a:path>
                <a:path w="18559" h="8630">
                  <a:moveTo>
                    <a:pt x="9887" y="1358"/>
                  </a:moveTo>
                  <a:lnTo>
                    <a:pt x="14047" y="1358"/>
                  </a:lnTo>
                  <a:lnTo>
                    <a:pt x="14047" y="2217"/>
                  </a:lnTo>
                  <a:lnTo>
                    <a:pt x="9887" y="2217"/>
                  </a:lnTo>
                  <a:lnTo>
                    <a:pt x="9887" y="1358"/>
                  </a:lnTo>
                  <a:close/>
                </a:path>
                <a:path w="18559" h="8630">
                  <a:moveTo>
                    <a:pt x="14047" y="1358"/>
                  </a:moveTo>
                  <a:lnTo>
                    <a:pt x="16303" y="1358"/>
                  </a:lnTo>
                  <a:lnTo>
                    <a:pt x="16303" y="2217"/>
                  </a:lnTo>
                  <a:lnTo>
                    <a:pt x="14047" y="2217"/>
                  </a:lnTo>
                  <a:lnTo>
                    <a:pt x="14047" y="1358"/>
                  </a:lnTo>
                  <a:close/>
                </a:path>
                <a:path w="18559" h="8630">
                  <a:moveTo>
                    <a:pt x="16303" y="1358"/>
                  </a:moveTo>
                  <a:lnTo>
                    <a:pt x="18559" y="1358"/>
                  </a:lnTo>
                  <a:lnTo>
                    <a:pt x="18559" y="2217"/>
                  </a:lnTo>
                  <a:lnTo>
                    <a:pt x="16303" y="2217"/>
                  </a:lnTo>
                  <a:lnTo>
                    <a:pt x="16303" y="1358"/>
                  </a:lnTo>
                  <a:close/>
                </a:path>
                <a:path w="18559" h="8630">
                  <a:moveTo>
                    <a:pt x="0" y="2217"/>
                  </a:moveTo>
                  <a:lnTo>
                    <a:pt x="1504" y="2217"/>
                  </a:lnTo>
                  <a:lnTo>
                    <a:pt x="1504" y="3076"/>
                  </a:lnTo>
                  <a:lnTo>
                    <a:pt x="0" y="3076"/>
                  </a:lnTo>
                  <a:lnTo>
                    <a:pt x="0" y="2217"/>
                  </a:lnTo>
                  <a:close/>
                </a:path>
                <a:path w="18559" h="8630">
                  <a:moveTo>
                    <a:pt x="1504" y="2217"/>
                  </a:moveTo>
                  <a:lnTo>
                    <a:pt x="3623" y="2217"/>
                  </a:lnTo>
                  <a:lnTo>
                    <a:pt x="3623" y="3076"/>
                  </a:lnTo>
                  <a:lnTo>
                    <a:pt x="1504" y="3076"/>
                  </a:lnTo>
                  <a:lnTo>
                    <a:pt x="1504" y="2217"/>
                  </a:lnTo>
                  <a:close/>
                </a:path>
                <a:path w="18559" h="8630">
                  <a:moveTo>
                    <a:pt x="5371" y="2217"/>
                  </a:moveTo>
                  <a:lnTo>
                    <a:pt x="9887" y="2217"/>
                  </a:lnTo>
                  <a:lnTo>
                    <a:pt x="9887" y="3076"/>
                  </a:lnTo>
                  <a:lnTo>
                    <a:pt x="5371" y="3076"/>
                  </a:lnTo>
                  <a:lnTo>
                    <a:pt x="5371" y="2217"/>
                  </a:lnTo>
                  <a:close/>
                </a:path>
                <a:path w="18559" h="8630">
                  <a:moveTo>
                    <a:pt x="9887" y="2217"/>
                  </a:moveTo>
                  <a:lnTo>
                    <a:pt x="14047" y="2217"/>
                  </a:lnTo>
                  <a:lnTo>
                    <a:pt x="14047" y="3076"/>
                  </a:lnTo>
                  <a:lnTo>
                    <a:pt x="9887" y="3076"/>
                  </a:lnTo>
                  <a:lnTo>
                    <a:pt x="9887" y="2217"/>
                  </a:lnTo>
                  <a:close/>
                </a:path>
                <a:path w="18559" h="8630">
                  <a:moveTo>
                    <a:pt x="14047" y="2217"/>
                  </a:moveTo>
                  <a:lnTo>
                    <a:pt x="16303" y="2217"/>
                  </a:lnTo>
                  <a:lnTo>
                    <a:pt x="16303" y="3076"/>
                  </a:lnTo>
                  <a:lnTo>
                    <a:pt x="14047" y="3076"/>
                  </a:lnTo>
                  <a:lnTo>
                    <a:pt x="14047" y="2217"/>
                  </a:lnTo>
                  <a:close/>
                </a:path>
                <a:path w="18559" h="8630">
                  <a:moveTo>
                    <a:pt x="16303" y="2217"/>
                  </a:moveTo>
                  <a:lnTo>
                    <a:pt x="18559" y="2217"/>
                  </a:lnTo>
                  <a:lnTo>
                    <a:pt x="18559" y="3076"/>
                  </a:lnTo>
                  <a:lnTo>
                    <a:pt x="16303" y="3076"/>
                  </a:lnTo>
                  <a:lnTo>
                    <a:pt x="16303" y="2217"/>
                  </a:lnTo>
                  <a:close/>
                </a:path>
                <a:path w="18559" h="8630">
                  <a:moveTo>
                    <a:pt x="0" y="3076"/>
                  </a:moveTo>
                  <a:lnTo>
                    <a:pt x="1504" y="3076"/>
                  </a:lnTo>
                  <a:lnTo>
                    <a:pt x="1504" y="3770"/>
                  </a:lnTo>
                  <a:lnTo>
                    <a:pt x="0" y="3770"/>
                  </a:lnTo>
                  <a:lnTo>
                    <a:pt x="0" y="3076"/>
                  </a:lnTo>
                  <a:close/>
                </a:path>
                <a:path w="18559" h="8630">
                  <a:moveTo>
                    <a:pt x="1504" y="3076"/>
                  </a:moveTo>
                  <a:lnTo>
                    <a:pt x="3623" y="3076"/>
                  </a:lnTo>
                  <a:lnTo>
                    <a:pt x="3623" y="3770"/>
                  </a:lnTo>
                  <a:lnTo>
                    <a:pt x="1504" y="3770"/>
                  </a:lnTo>
                  <a:lnTo>
                    <a:pt x="1504" y="3076"/>
                  </a:lnTo>
                  <a:close/>
                </a:path>
                <a:path w="18559" h="8630">
                  <a:moveTo>
                    <a:pt x="5371" y="3076"/>
                  </a:moveTo>
                  <a:lnTo>
                    <a:pt x="9887" y="3076"/>
                  </a:lnTo>
                  <a:lnTo>
                    <a:pt x="9887" y="3770"/>
                  </a:lnTo>
                  <a:lnTo>
                    <a:pt x="5371" y="3770"/>
                  </a:lnTo>
                  <a:lnTo>
                    <a:pt x="5371" y="3076"/>
                  </a:lnTo>
                  <a:close/>
                </a:path>
                <a:path w="18559" h="8630">
                  <a:moveTo>
                    <a:pt x="9887" y="3076"/>
                  </a:moveTo>
                  <a:lnTo>
                    <a:pt x="14047" y="3076"/>
                  </a:lnTo>
                  <a:lnTo>
                    <a:pt x="14047" y="3770"/>
                  </a:lnTo>
                  <a:lnTo>
                    <a:pt x="9887" y="3770"/>
                  </a:lnTo>
                  <a:lnTo>
                    <a:pt x="9887" y="3076"/>
                  </a:lnTo>
                  <a:close/>
                </a:path>
                <a:path w="18559" h="8630">
                  <a:moveTo>
                    <a:pt x="14047" y="3076"/>
                  </a:moveTo>
                  <a:lnTo>
                    <a:pt x="16303" y="3076"/>
                  </a:lnTo>
                  <a:lnTo>
                    <a:pt x="16303" y="3770"/>
                  </a:lnTo>
                  <a:lnTo>
                    <a:pt x="14047" y="3770"/>
                  </a:lnTo>
                  <a:lnTo>
                    <a:pt x="14047" y="3076"/>
                  </a:lnTo>
                  <a:close/>
                </a:path>
                <a:path w="18559" h="8630">
                  <a:moveTo>
                    <a:pt x="16303" y="3076"/>
                  </a:moveTo>
                  <a:lnTo>
                    <a:pt x="18559" y="3076"/>
                  </a:lnTo>
                  <a:lnTo>
                    <a:pt x="18559" y="3770"/>
                  </a:lnTo>
                  <a:lnTo>
                    <a:pt x="16303" y="3770"/>
                  </a:lnTo>
                  <a:lnTo>
                    <a:pt x="16303" y="3076"/>
                  </a:lnTo>
                  <a:close/>
                </a:path>
                <a:path w="18559" h="8630">
                  <a:moveTo>
                    <a:pt x="0" y="3770"/>
                  </a:moveTo>
                  <a:lnTo>
                    <a:pt x="1504" y="3770"/>
                  </a:lnTo>
                  <a:lnTo>
                    <a:pt x="1504" y="4466"/>
                  </a:lnTo>
                  <a:lnTo>
                    <a:pt x="0" y="4466"/>
                  </a:lnTo>
                  <a:lnTo>
                    <a:pt x="0" y="3770"/>
                  </a:lnTo>
                  <a:close/>
                </a:path>
                <a:path w="18559" h="8630">
                  <a:moveTo>
                    <a:pt x="1504" y="3770"/>
                  </a:moveTo>
                  <a:lnTo>
                    <a:pt x="3623" y="3770"/>
                  </a:lnTo>
                  <a:lnTo>
                    <a:pt x="3623" y="4466"/>
                  </a:lnTo>
                  <a:lnTo>
                    <a:pt x="1504" y="4466"/>
                  </a:lnTo>
                  <a:lnTo>
                    <a:pt x="1504" y="3770"/>
                  </a:lnTo>
                  <a:close/>
                </a:path>
                <a:path w="18559" h="8630">
                  <a:moveTo>
                    <a:pt x="5371" y="3770"/>
                  </a:moveTo>
                  <a:lnTo>
                    <a:pt x="9887" y="3770"/>
                  </a:lnTo>
                  <a:lnTo>
                    <a:pt x="9887" y="4466"/>
                  </a:lnTo>
                  <a:lnTo>
                    <a:pt x="5371" y="4466"/>
                  </a:lnTo>
                  <a:lnTo>
                    <a:pt x="5371" y="3770"/>
                  </a:lnTo>
                  <a:close/>
                </a:path>
                <a:path w="18559" h="8630">
                  <a:moveTo>
                    <a:pt x="9887" y="3770"/>
                  </a:moveTo>
                  <a:lnTo>
                    <a:pt x="14047" y="3770"/>
                  </a:lnTo>
                  <a:lnTo>
                    <a:pt x="14047" y="4466"/>
                  </a:lnTo>
                  <a:lnTo>
                    <a:pt x="9887" y="4466"/>
                  </a:lnTo>
                  <a:lnTo>
                    <a:pt x="9887" y="3770"/>
                  </a:lnTo>
                  <a:close/>
                </a:path>
                <a:path w="18559" h="8630">
                  <a:moveTo>
                    <a:pt x="14047" y="3770"/>
                  </a:moveTo>
                  <a:lnTo>
                    <a:pt x="16303" y="3770"/>
                  </a:lnTo>
                  <a:lnTo>
                    <a:pt x="16303" y="4466"/>
                  </a:lnTo>
                  <a:lnTo>
                    <a:pt x="14047" y="4466"/>
                  </a:lnTo>
                  <a:lnTo>
                    <a:pt x="14047" y="3770"/>
                  </a:lnTo>
                  <a:close/>
                </a:path>
                <a:path w="18559" h="8630">
                  <a:moveTo>
                    <a:pt x="16303" y="3770"/>
                  </a:moveTo>
                  <a:lnTo>
                    <a:pt x="18559" y="3770"/>
                  </a:lnTo>
                  <a:lnTo>
                    <a:pt x="18559" y="4466"/>
                  </a:lnTo>
                  <a:lnTo>
                    <a:pt x="16303" y="4466"/>
                  </a:lnTo>
                  <a:lnTo>
                    <a:pt x="16303" y="3770"/>
                  </a:lnTo>
                  <a:close/>
                </a:path>
                <a:path w="18559" h="8630">
                  <a:moveTo>
                    <a:pt x="0" y="4466"/>
                  </a:moveTo>
                  <a:lnTo>
                    <a:pt x="1504" y="4466"/>
                  </a:lnTo>
                  <a:lnTo>
                    <a:pt x="1504" y="5159"/>
                  </a:lnTo>
                  <a:lnTo>
                    <a:pt x="0" y="5159"/>
                  </a:lnTo>
                  <a:lnTo>
                    <a:pt x="0" y="4466"/>
                  </a:lnTo>
                  <a:close/>
                </a:path>
                <a:path w="18559" h="8630">
                  <a:moveTo>
                    <a:pt x="1504" y="4466"/>
                  </a:moveTo>
                  <a:lnTo>
                    <a:pt x="3623" y="4466"/>
                  </a:lnTo>
                  <a:lnTo>
                    <a:pt x="3623" y="5159"/>
                  </a:lnTo>
                  <a:lnTo>
                    <a:pt x="1504" y="5159"/>
                  </a:lnTo>
                  <a:lnTo>
                    <a:pt x="1504" y="4466"/>
                  </a:lnTo>
                  <a:close/>
                </a:path>
                <a:path w="18559" h="8630">
                  <a:moveTo>
                    <a:pt x="5371" y="4466"/>
                  </a:moveTo>
                  <a:lnTo>
                    <a:pt x="9887" y="4466"/>
                  </a:lnTo>
                  <a:lnTo>
                    <a:pt x="9887" y="5159"/>
                  </a:lnTo>
                  <a:lnTo>
                    <a:pt x="5371" y="5159"/>
                  </a:lnTo>
                  <a:lnTo>
                    <a:pt x="5371" y="4466"/>
                  </a:lnTo>
                  <a:close/>
                </a:path>
                <a:path w="18559" h="8630">
                  <a:moveTo>
                    <a:pt x="9887" y="4466"/>
                  </a:moveTo>
                  <a:lnTo>
                    <a:pt x="14047" y="4466"/>
                  </a:lnTo>
                  <a:lnTo>
                    <a:pt x="14047" y="5159"/>
                  </a:lnTo>
                  <a:lnTo>
                    <a:pt x="9887" y="5159"/>
                  </a:lnTo>
                  <a:lnTo>
                    <a:pt x="9887" y="4466"/>
                  </a:lnTo>
                  <a:close/>
                </a:path>
                <a:path w="18559" h="8630">
                  <a:moveTo>
                    <a:pt x="14047" y="4466"/>
                  </a:moveTo>
                  <a:lnTo>
                    <a:pt x="16303" y="4466"/>
                  </a:lnTo>
                  <a:lnTo>
                    <a:pt x="16303" y="5159"/>
                  </a:lnTo>
                  <a:lnTo>
                    <a:pt x="14047" y="5159"/>
                  </a:lnTo>
                  <a:lnTo>
                    <a:pt x="14047" y="4466"/>
                  </a:lnTo>
                  <a:close/>
                </a:path>
                <a:path w="18559" h="8630">
                  <a:moveTo>
                    <a:pt x="16303" y="4466"/>
                  </a:moveTo>
                  <a:lnTo>
                    <a:pt x="18559" y="4466"/>
                  </a:lnTo>
                  <a:lnTo>
                    <a:pt x="18559" y="5159"/>
                  </a:lnTo>
                  <a:lnTo>
                    <a:pt x="16303" y="5159"/>
                  </a:lnTo>
                  <a:lnTo>
                    <a:pt x="16303" y="4466"/>
                  </a:lnTo>
                  <a:close/>
                </a:path>
                <a:path w="18559" h="8630">
                  <a:moveTo>
                    <a:pt x="0" y="5160"/>
                  </a:moveTo>
                  <a:lnTo>
                    <a:pt x="1504" y="5160"/>
                  </a:lnTo>
                  <a:lnTo>
                    <a:pt x="1504" y="5853"/>
                  </a:lnTo>
                  <a:lnTo>
                    <a:pt x="0" y="5853"/>
                  </a:lnTo>
                  <a:lnTo>
                    <a:pt x="0" y="5160"/>
                  </a:lnTo>
                  <a:close/>
                </a:path>
                <a:path w="18559" h="8630">
                  <a:moveTo>
                    <a:pt x="1504" y="5160"/>
                  </a:moveTo>
                  <a:lnTo>
                    <a:pt x="3623" y="5160"/>
                  </a:lnTo>
                  <a:lnTo>
                    <a:pt x="3623" y="5853"/>
                  </a:lnTo>
                  <a:lnTo>
                    <a:pt x="1504" y="5853"/>
                  </a:lnTo>
                  <a:lnTo>
                    <a:pt x="1504" y="5160"/>
                  </a:lnTo>
                  <a:close/>
                </a:path>
                <a:path w="18559" h="8630">
                  <a:moveTo>
                    <a:pt x="5371" y="5160"/>
                  </a:moveTo>
                  <a:lnTo>
                    <a:pt x="9887" y="5160"/>
                  </a:lnTo>
                  <a:lnTo>
                    <a:pt x="9887" y="5853"/>
                  </a:lnTo>
                  <a:lnTo>
                    <a:pt x="5371" y="5853"/>
                  </a:lnTo>
                  <a:lnTo>
                    <a:pt x="5371" y="5160"/>
                  </a:lnTo>
                  <a:close/>
                </a:path>
                <a:path w="18559" h="8630">
                  <a:moveTo>
                    <a:pt x="9887" y="5160"/>
                  </a:moveTo>
                  <a:lnTo>
                    <a:pt x="14047" y="5160"/>
                  </a:lnTo>
                  <a:lnTo>
                    <a:pt x="14047" y="5853"/>
                  </a:lnTo>
                  <a:lnTo>
                    <a:pt x="9887" y="5853"/>
                  </a:lnTo>
                  <a:lnTo>
                    <a:pt x="9887" y="5160"/>
                  </a:lnTo>
                  <a:close/>
                </a:path>
                <a:path w="18559" h="8630">
                  <a:moveTo>
                    <a:pt x="14047" y="5160"/>
                  </a:moveTo>
                  <a:lnTo>
                    <a:pt x="16303" y="5160"/>
                  </a:lnTo>
                  <a:lnTo>
                    <a:pt x="16303" y="5853"/>
                  </a:lnTo>
                  <a:lnTo>
                    <a:pt x="14047" y="5853"/>
                  </a:lnTo>
                  <a:lnTo>
                    <a:pt x="14047" y="5160"/>
                  </a:lnTo>
                  <a:close/>
                </a:path>
                <a:path w="18559" h="8630">
                  <a:moveTo>
                    <a:pt x="16303" y="5160"/>
                  </a:moveTo>
                  <a:lnTo>
                    <a:pt x="18559" y="5160"/>
                  </a:lnTo>
                  <a:lnTo>
                    <a:pt x="18559" y="5853"/>
                  </a:lnTo>
                  <a:lnTo>
                    <a:pt x="16303" y="5853"/>
                  </a:lnTo>
                  <a:lnTo>
                    <a:pt x="16303" y="5160"/>
                  </a:lnTo>
                  <a:close/>
                </a:path>
                <a:path w="18559" h="8630">
                  <a:moveTo>
                    <a:pt x="0" y="5853"/>
                  </a:moveTo>
                  <a:lnTo>
                    <a:pt x="1504" y="5853"/>
                  </a:lnTo>
                  <a:lnTo>
                    <a:pt x="1504" y="6547"/>
                  </a:lnTo>
                  <a:lnTo>
                    <a:pt x="0" y="6547"/>
                  </a:lnTo>
                  <a:lnTo>
                    <a:pt x="0" y="5853"/>
                  </a:lnTo>
                  <a:close/>
                </a:path>
                <a:path w="18559" h="8630">
                  <a:moveTo>
                    <a:pt x="1504" y="5853"/>
                  </a:moveTo>
                  <a:lnTo>
                    <a:pt x="3623" y="5853"/>
                  </a:lnTo>
                  <a:lnTo>
                    <a:pt x="3623" y="6547"/>
                  </a:lnTo>
                  <a:lnTo>
                    <a:pt x="1504" y="6547"/>
                  </a:lnTo>
                  <a:lnTo>
                    <a:pt x="1504" y="5853"/>
                  </a:lnTo>
                  <a:close/>
                </a:path>
                <a:path w="18559" h="8630">
                  <a:moveTo>
                    <a:pt x="5371" y="5853"/>
                  </a:moveTo>
                  <a:lnTo>
                    <a:pt x="9887" y="5853"/>
                  </a:lnTo>
                  <a:lnTo>
                    <a:pt x="9887" y="6547"/>
                  </a:lnTo>
                  <a:lnTo>
                    <a:pt x="5371" y="6547"/>
                  </a:lnTo>
                  <a:lnTo>
                    <a:pt x="5371" y="5853"/>
                  </a:lnTo>
                  <a:close/>
                </a:path>
                <a:path w="18559" h="8630">
                  <a:moveTo>
                    <a:pt x="9887" y="5853"/>
                  </a:moveTo>
                  <a:lnTo>
                    <a:pt x="14047" y="5853"/>
                  </a:lnTo>
                  <a:lnTo>
                    <a:pt x="14047" y="6547"/>
                  </a:lnTo>
                  <a:lnTo>
                    <a:pt x="9887" y="6547"/>
                  </a:lnTo>
                  <a:lnTo>
                    <a:pt x="9887" y="5853"/>
                  </a:lnTo>
                  <a:close/>
                </a:path>
                <a:path w="18559" h="8630">
                  <a:moveTo>
                    <a:pt x="14047" y="5853"/>
                  </a:moveTo>
                  <a:lnTo>
                    <a:pt x="16303" y="5853"/>
                  </a:lnTo>
                  <a:lnTo>
                    <a:pt x="16303" y="6547"/>
                  </a:lnTo>
                  <a:lnTo>
                    <a:pt x="14047" y="6547"/>
                  </a:lnTo>
                  <a:lnTo>
                    <a:pt x="14047" y="5853"/>
                  </a:lnTo>
                  <a:close/>
                </a:path>
                <a:path w="18559" h="8630">
                  <a:moveTo>
                    <a:pt x="16303" y="5853"/>
                  </a:moveTo>
                  <a:lnTo>
                    <a:pt x="18559" y="5853"/>
                  </a:lnTo>
                  <a:lnTo>
                    <a:pt x="18559" y="6547"/>
                  </a:lnTo>
                  <a:lnTo>
                    <a:pt x="16303" y="6547"/>
                  </a:lnTo>
                  <a:lnTo>
                    <a:pt x="16303" y="5853"/>
                  </a:lnTo>
                  <a:close/>
                </a:path>
                <a:path w="18559" h="8630">
                  <a:moveTo>
                    <a:pt x="0" y="6547"/>
                  </a:moveTo>
                  <a:lnTo>
                    <a:pt x="1504" y="6547"/>
                  </a:lnTo>
                  <a:lnTo>
                    <a:pt x="1504" y="7240"/>
                  </a:lnTo>
                  <a:lnTo>
                    <a:pt x="0" y="7240"/>
                  </a:lnTo>
                  <a:lnTo>
                    <a:pt x="0" y="6547"/>
                  </a:lnTo>
                  <a:close/>
                </a:path>
                <a:path w="18559" h="8630">
                  <a:moveTo>
                    <a:pt x="1504" y="6547"/>
                  </a:moveTo>
                  <a:lnTo>
                    <a:pt x="3623" y="6547"/>
                  </a:lnTo>
                  <a:lnTo>
                    <a:pt x="3623" y="7240"/>
                  </a:lnTo>
                  <a:lnTo>
                    <a:pt x="1504" y="7240"/>
                  </a:lnTo>
                  <a:lnTo>
                    <a:pt x="1504" y="6547"/>
                  </a:lnTo>
                  <a:close/>
                </a:path>
                <a:path w="18559" h="8630">
                  <a:moveTo>
                    <a:pt x="5371" y="6547"/>
                  </a:moveTo>
                  <a:lnTo>
                    <a:pt x="9887" y="6547"/>
                  </a:lnTo>
                  <a:lnTo>
                    <a:pt x="9887" y="7240"/>
                  </a:lnTo>
                  <a:lnTo>
                    <a:pt x="5371" y="7240"/>
                  </a:lnTo>
                  <a:lnTo>
                    <a:pt x="5371" y="6547"/>
                  </a:lnTo>
                  <a:close/>
                </a:path>
                <a:path w="18559" h="8630">
                  <a:moveTo>
                    <a:pt x="9887" y="6547"/>
                  </a:moveTo>
                  <a:lnTo>
                    <a:pt x="14047" y="6547"/>
                  </a:lnTo>
                  <a:lnTo>
                    <a:pt x="14047" y="7240"/>
                  </a:lnTo>
                  <a:lnTo>
                    <a:pt x="9887" y="7240"/>
                  </a:lnTo>
                  <a:lnTo>
                    <a:pt x="9887" y="6547"/>
                  </a:lnTo>
                  <a:close/>
                </a:path>
                <a:path w="18559" h="8630">
                  <a:moveTo>
                    <a:pt x="14047" y="6547"/>
                  </a:moveTo>
                  <a:lnTo>
                    <a:pt x="16303" y="6547"/>
                  </a:lnTo>
                  <a:lnTo>
                    <a:pt x="16303" y="7240"/>
                  </a:lnTo>
                  <a:lnTo>
                    <a:pt x="14047" y="7240"/>
                  </a:lnTo>
                  <a:lnTo>
                    <a:pt x="14047" y="6547"/>
                  </a:lnTo>
                  <a:close/>
                </a:path>
                <a:path w="18559" h="8630">
                  <a:moveTo>
                    <a:pt x="16303" y="6547"/>
                  </a:moveTo>
                  <a:lnTo>
                    <a:pt x="18559" y="6547"/>
                  </a:lnTo>
                  <a:lnTo>
                    <a:pt x="18559" y="7240"/>
                  </a:lnTo>
                  <a:lnTo>
                    <a:pt x="16303" y="7240"/>
                  </a:lnTo>
                  <a:lnTo>
                    <a:pt x="16303" y="6547"/>
                  </a:lnTo>
                  <a:close/>
                </a:path>
                <a:path w="18559" h="8630">
                  <a:moveTo>
                    <a:pt x="0" y="7240"/>
                  </a:moveTo>
                  <a:lnTo>
                    <a:pt x="1504" y="7240"/>
                  </a:lnTo>
                  <a:lnTo>
                    <a:pt x="1504" y="7934"/>
                  </a:lnTo>
                  <a:lnTo>
                    <a:pt x="0" y="7934"/>
                  </a:lnTo>
                  <a:lnTo>
                    <a:pt x="0" y="7240"/>
                  </a:lnTo>
                  <a:close/>
                </a:path>
                <a:path w="18559" h="8630">
                  <a:moveTo>
                    <a:pt x="1504" y="7240"/>
                  </a:moveTo>
                  <a:lnTo>
                    <a:pt x="3623" y="7240"/>
                  </a:lnTo>
                  <a:lnTo>
                    <a:pt x="3623" y="7934"/>
                  </a:lnTo>
                  <a:lnTo>
                    <a:pt x="1504" y="7934"/>
                  </a:lnTo>
                  <a:lnTo>
                    <a:pt x="1504" y="7240"/>
                  </a:lnTo>
                  <a:close/>
                </a:path>
                <a:path w="18559" h="8630">
                  <a:moveTo>
                    <a:pt x="5371" y="7240"/>
                  </a:moveTo>
                  <a:lnTo>
                    <a:pt x="9887" y="7240"/>
                  </a:lnTo>
                  <a:lnTo>
                    <a:pt x="9887" y="7934"/>
                  </a:lnTo>
                  <a:lnTo>
                    <a:pt x="5371" y="7934"/>
                  </a:lnTo>
                  <a:lnTo>
                    <a:pt x="5371" y="7240"/>
                  </a:lnTo>
                  <a:close/>
                </a:path>
                <a:path w="18559" h="8630">
                  <a:moveTo>
                    <a:pt x="9887" y="7240"/>
                  </a:moveTo>
                  <a:lnTo>
                    <a:pt x="14047" y="7240"/>
                  </a:lnTo>
                  <a:lnTo>
                    <a:pt x="14047" y="7934"/>
                  </a:lnTo>
                  <a:lnTo>
                    <a:pt x="9887" y="7934"/>
                  </a:lnTo>
                  <a:lnTo>
                    <a:pt x="9887" y="7240"/>
                  </a:lnTo>
                  <a:close/>
                </a:path>
                <a:path w="18559" h="8630">
                  <a:moveTo>
                    <a:pt x="14047" y="7240"/>
                  </a:moveTo>
                  <a:lnTo>
                    <a:pt x="16303" y="7240"/>
                  </a:lnTo>
                  <a:lnTo>
                    <a:pt x="16303" y="7934"/>
                  </a:lnTo>
                  <a:lnTo>
                    <a:pt x="14047" y="7934"/>
                  </a:lnTo>
                  <a:lnTo>
                    <a:pt x="14047" y="7240"/>
                  </a:lnTo>
                  <a:close/>
                </a:path>
                <a:path w="18559" h="8630">
                  <a:moveTo>
                    <a:pt x="16303" y="7240"/>
                  </a:moveTo>
                  <a:lnTo>
                    <a:pt x="18559" y="7240"/>
                  </a:lnTo>
                  <a:lnTo>
                    <a:pt x="18559" y="7934"/>
                  </a:lnTo>
                  <a:lnTo>
                    <a:pt x="16303" y="7934"/>
                  </a:lnTo>
                  <a:lnTo>
                    <a:pt x="16303" y="7240"/>
                  </a:lnTo>
                  <a:close/>
                </a:path>
                <a:path w="18559" h="8630">
                  <a:moveTo>
                    <a:pt x="0" y="7934"/>
                  </a:moveTo>
                  <a:lnTo>
                    <a:pt x="1504" y="7934"/>
                  </a:lnTo>
                  <a:lnTo>
                    <a:pt x="1504" y="8630"/>
                  </a:lnTo>
                  <a:lnTo>
                    <a:pt x="0" y="8630"/>
                  </a:lnTo>
                  <a:lnTo>
                    <a:pt x="0" y="7934"/>
                  </a:lnTo>
                  <a:close/>
                </a:path>
                <a:path w="18559" h="8630">
                  <a:moveTo>
                    <a:pt x="1504" y="7934"/>
                  </a:moveTo>
                  <a:lnTo>
                    <a:pt x="3623" y="7934"/>
                  </a:lnTo>
                  <a:lnTo>
                    <a:pt x="3623" y="8630"/>
                  </a:lnTo>
                  <a:lnTo>
                    <a:pt x="1504" y="8630"/>
                  </a:lnTo>
                  <a:lnTo>
                    <a:pt x="1504" y="7934"/>
                  </a:lnTo>
                  <a:close/>
                </a:path>
                <a:path w="18559" h="8630">
                  <a:moveTo>
                    <a:pt x="5371" y="7934"/>
                  </a:moveTo>
                  <a:lnTo>
                    <a:pt x="9887" y="7934"/>
                  </a:lnTo>
                  <a:lnTo>
                    <a:pt x="9887" y="8630"/>
                  </a:lnTo>
                  <a:lnTo>
                    <a:pt x="5371" y="8630"/>
                  </a:lnTo>
                  <a:lnTo>
                    <a:pt x="5371" y="7934"/>
                  </a:lnTo>
                  <a:close/>
                </a:path>
                <a:path w="18559" h="8630">
                  <a:moveTo>
                    <a:pt x="9887" y="7934"/>
                  </a:moveTo>
                  <a:lnTo>
                    <a:pt x="14047" y="7934"/>
                  </a:lnTo>
                  <a:lnTo>
                    <a:pt x="14047" y="8630"/>
                  </a:lnTo>
                  <a:lnTo>
                    <a:pt x="9887" y="8630"/>
                  </a:lnTo>
                  <a:lnTo>
                    <a:pt x="9887" y="7934"/>
                  </a:lnTo>
                  <a:close/>
                </a:path>
                <a:path w="18559" h="8630">
                  <a:moveTo>
                    <a:pt x="14047" y="7934"/>
                  </a:moveTo>
                  <a:lnTo>
                    <a:pt x="16303" y="7934"/>
                  </a:lnTo>
                  <a:lnTo>
                    <a:pt x="16303" y="8630"/>
                  </a:lnTo>
                  <a:lnTo>
                    <a:pt x="14047" y="8630"/>
                  </a:lnTo>
                  <a:lnTo>
                    <a:pt x="14047" y="7934"/>
                  </a:lnTo>
                  <a:close/>
                </a:path>
                <a:path w="18559" h="8630">
                  <a:moveTo>
                    <a:pt x="16303" y="7934"/>
                  </a:moveTo>
                  <a:lnTo>
                    <a:pt x="18559" y="7934"/>
                  </a:lnTo>
                  <a:lnTo>
                    <a:pt x="18559" y="8630"/>
                  </a:lnTo>
                  <a:lnTo>
                    <a:pt x="16303" y="8630"/>
                  </a:lnTo>
                  <a:lnTo>
                    <a:pt x="16303" y="7934"/>
                  </a:lnTo>
                  <a:close/>
                </a:path>
              </a:pathLst>
            </a:custGeom>
            <a:solidFill>
              <a:srgbClr val="00B050">
                <a:alpha val="100000"/>
              </a:srgbClr>
            </a:solidFill>
            <a:ln w="0" cap="flat">
              <a:noFill/>
              <a:prstDash val="solid"/>
              <a:miter lim="0"/>
            </a:ln>
          </p:spPr>
          <p:txBody>
            <a:bodyPr rtlCol="0"/>
            <a:lstStyle/>
            <a:p>
              <a:pPr algn="ctr"/>
              <a:endParaRPr lang="zh-CN" altLang="en-US"/>
            </a:p>
          </p:txBody>
        </p:sp>
        <p:sp>
          <p:nvSpPr>
            <p:cNvPr id="534" name="path 534"/>
            <p:cNvSpPr/>
            <p:nvPr/>
          </p:nvSpPr>
          <p:spPr>
            <a:xfrm>
              <a:off x="2301239" y="0"/>
              <a:ext cx="1109471" cy="5480303"/>
            </a:xfrm>
            <a:custGeom>
              <a:avLst/>
              <a:gdLst/>
              <a:ahLst/>
              <a:cxnLst/>
              <a:rect l="0" t="0" r="0" b="0"/>
              <a:pathLst>
                <a:path w="1747" h="8630">
                  <a:moveTo>
                    <a:pt x="0" y="0"/>
                  </a:moveTo>
                  <a:lnTo>
                    <a:pt x="1747" y="0"/>
                  </a:lnTo>
                  <a:lnTo>
                    <a:pt x="1747" y="731"/>
                  </a:lnTo>
                  <a:lnTo>
                    <a:pt x="0" y="731"/>
                  </a:lnTo>
                  <a:lnTo>
                    <a:pt x="0" y="0"/>
                  </a:lnTo>
                  <a:close/>
                </a:path>
                <a:path w="1747" h="8630">
                  <a:moveTo>
                    <a:pt x="0" y="731"/>
                  </a:moveTo>
                  <a:lnTo>
                    <a:pt x="1747" y="731"/>
                  </a:lnTo>
                  <a:lnTo>
                    <a:pt x="1747" y="1358"/>
                  </a:lnTo>
                  <a:lnTo>
                    <a:pt x="0" y="1358"/>
                  </a:lnTo>
                  <a:lnTo>
                    <a:pt x="0" y="731"/>
                  </a:lnTo>
                  <a:close/>
                </a:path>
                <a:path w="1747" h="8630">
                  <a:moveTo>
                    <a:pt x="0" y="1358"/>
                  </a:moveTo>
                  <a:lnTo>
                    <a:pt x="1747" y="1358"/>
                  </a:lnTo>
                  <a:lnTo>
                    <a:pt x="1747" y="2217"/>
                  </a:lnTo>
                  <a:lnTo>
                    <a:pt x="0" y="2217"/>
                  </a:lnTo>
                  <a:lnTo>
                    <a:pt x="0" y="1358"/>
                  </a:lnTo>
                  <a:close/>
                </a:path>
                <a:path w="1747" h="8630">
                  <a:moveTo>
                    <a:pt x="0" y="2217"/>
                  </a:moveTo>
                  <a:lnTo>
                    <a:pt x="1747" y="2217"/>
                  </a:lnTo>
                  <a:lnTo>
                    <a:pt x="1747" y="3076"/>
                  </a:lnTo>
                  <a:lnTo>
                    <a:pt x="0" y="3076"/>
                  </a:lnTo>
                  <a:lnTo>
                    <a:pt x="0" y="2217"/>
                  </a:lnTo>
                  <a:close/>
                </a:path>
                <a:path w="1747" h="8630">
                  <a:moveTo>
                    <a:pt x="0" y="3076"/>
                  </a:moveTo>
                  <a:lnTo>
                    <a:pt x="1747" y="3076"/>
                  </a:lnTo>
                  <a:lnTo>
                    <a:pt x="1747" y="3770"/>
                  </a:lnTo>
                  <a:lnTo>
                    <a:pt x="0" y="3770"/>
                  </a:lnTo>
                  <a:lnTo>
                    <a:pt x="0" y="3076"/>
                  </a:lnTo>
                  <a:close/>
                </a:path>
                <a:path w="1747" h="8630">
                  <a:moveTo>
                    <a:pt x="0" y="3770"/>
                  </a:moveTo>
                  <a:lnTo>
                    <a:pt x="1747" y="3770"/>
                  </a:lnTo>
                  <a:lnTo>
                    <a:pt x="1747" y="4466"/>
                  </a:lnTo>
                  <a:lnTo>
                    <a:pt x="0" y="4466"/>
                  </a:lnTo>
                  <a:lnTo>
                    <a:pt x="0" y="3770"/>
                  </a:lnTo>
                  <a:close/>
                </a:path>
                <a:path w="1747" h="8630">
                  <a:moveTo>
                    <a:pt x="0" y="4466"/>
                  </a:moveTo>
                  <a:lnTo>
                    <a:pt x="1747" y="4466"/>
                  </a:lnTo>
                  <a:lnTo>
                    <a:pt x="1747" y="5159"/>
                  </a:lnTo>
                  <a:lnTo>
                    <a:pt x="0" y="5159"/>
                  </a:lnTo>
                  <a:lnTo>
                    <a:pt x="0" y="4466"/>
                  </a:lnTo>
                  <a:close/>
                </a:path>
                <a:path w="1747" h="8630">
                  <a:moveTo>
                    <a:pt x="0" y="5160"/>
                  </a:moveTo>
                  <a:lnTo>
                    <a:pt x="1747" y="5160"/>
                  </a:lnTo>
                  <a:lnTo>
                    <a:pt x="1747" y="5853"/>
                  </a:lnTo>
                  <a:lnTo>
                    <a:pt x="0" y="5853"/>
                  </a:lnTo>
                  <a:lnTo>
                    <a:pt x="0" y="5160"/>
                  </a:lnTo>
                  <a:close/>
                </a:path>
                <a:path w="1747" h="8630">
                  <a:moveTo>
                    <a:pt x="0" y="5853"/>
                  </a:moveTo>
                  <a:lnTo>
                    <a:pt x="1747" y="5853"/>
                  </a:lnTo>
                  <a:lnTo>
                    <a:pt x="1747" y="6547"/>
                  </a:lnTo>
                  <a:lnTo>
                    <a:pt x="0" y="6547"/>
                  </a:lnTo>
                  <a:lnTo>
                    <a:pt x="0" y="5853"/>
                  </a:lnTo>
                  <a:close/>
                </a:path>
                <a:path w="1747" h="8630">
                  <a:moveTo>
                    <a:pt x="0" y="6547"/>
                  </a:moveTo>
                  <a:lnTo>
                    <a:pt x="1747" y="6547"/>
                  </a:lnTo>
                  <a:lnTo>
                    <a:pt x="1747" y="7240"/>
                  </a:lnTo>
                  <a:lnTo>
                    <a:pt x="0" y="7240"/>
                  </a:lnTo>
                  <a:lnTo>
                    <a:pt x="0" y="6547"/>
                  </a:lnTo>
                  <a:close/>
                </a:path>
                <a:path w="1747" h="8630">
                  <a:moveTo>
                    <a:pt x="0" y="7240"/>
                  </a:moveTo>
                  <a:lnTo>
                    <a:pt x="1747" y="7240"/>
                  </a:lnTo>
                  <a:lnTo>
                    <a:pt x="1747" y="7934"/>
                  </a:lnTo>
                  <a:lnTo>
                    <a:pt x="0" y="7934"/>
                  </a:lnTo>
                  <a:lnTo>
                    <a:pt x="0" y="7240"/>
                  </a:lnTo>
                  <a:close/>
                </a:path>
                <a:path w="1747" h="8630">
                  <a:moveTo>
                    <a:pt x="0" y="7934"/>
                  </a:moveTo>
                  <a:lnTo>
                    <a:pt x="1747" y="7934"/>
                  </a:lnTo>
                  <a:lnTo>
                    <a:pt x="1747" y="8630"/>
                  </a:lnTo>
                  <a:lnTo>
                    <a:pt x="0" y="8630"/>
                  </a:lnTo>
                  <a:lnTo>
                    <a:pt x="0" y="7934"/>
                  </a:lnTo>
                  <a:close/>
                </a:path>
              </a:pathLst>
            </a:custGeom>
            <a:solidFill>
              <a:srgbClr val="BFBFBF">
                <a:alpha val="100000"/>
              </a:srgbClr>
            </a:solidFill>
            <a:ln w="0" cap="flat">
              <a:noFill/>
              <a:prstDash val="solid"/>
              <a:miter lim="0"/>
            </a:ln>
          </p:spPr>
          <p:txBody>
            <a:bodyPr rtlCol="0"/>
            <a:lstStyle/>
            <a:p>
              <a:pPr algn="ctr"/>
              <a:endParaRPr lang="zh-CN" altLang="en-US"/>
            </a:p>
          </p:txBody>
        </p:sp>
      </p:grpSp>
      <p:graphicFrame>
        <p:nvGraphicFramePr>
          <p:cNvPr id="536" name="table 536"/>
          <p:cNvGraphicFramePr>
            <a:graphicFrameLocks noGrp="1"/>
          </p:cNvGraphicFramePr>
          <p:nvPr/>
        </p:nvGraphicFramePr>
        <p:xfrm>
          <a:off x="590499" y="1551457"/>
          <a:ext cx="11798300" cy="5491480"/>
        </p:xfrm>
        <a:graphic>
          <a:graphicData uri="http://schemas.openxmlformats.org/drawingml/2006/table">
            <a:tbl>
              <a:tblPr/>
              <a:tblGrid>
                <a:gridCol w="962025"/>
                <a:gridCol w="1345565"/>
                <a:gridCol w="1109344"/>
                <a:gridCol w="2868295"/>
                <a:gridCol w="2640964"/>
                <a:gridCol w="1432560"/>
                <a:gridCol w="1439545"/>
              </a:tblGrid>
              <a:tr h="471169">
                <a:tc>
                  <a:txBody>
                    <a:bodyPr/>
                    <a:lstStyle/>
                    <a:p>
                      <a:pPr algn="l" rtl="0" eaLnBrk="0">
                        <a:lnSpc>
                          <a:spcPct val="100000"/>
                        </a:lnSpc>
                      </a:pPr>
                      <a:endParaRPr sz="1000" dirty="0">
                        <a:latin typeface="Arial" panose="020B0604020202020204"/>
                        <a:ea typeface="Arial" panose="020B0604020202020204"/>
                        <a:cs typeface="Arial" panose="020B0604020202020204"/>
                      </a:endParaRPr>
                    </a:p>
                    <a:p>
                      <a:pPr marL="130175"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产品类别</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p>
                      <a:pPr marL="318770"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产品代码</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p>
                      <a:pPr marL="200660" algn="l" rtl="0" eaLnBrk="0">
                        <a:lnSpc>
                          <a:spcPct val="87000"/>
                        </a:lnSpc>
                        <a:spcBef>
                          <a:spcPts val="5"/>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产品特性</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1000"/>
                        </a:lnSpc>
                      </a:pPr>
                      <a:endParaRPr sz="1000" dirty="0">
                        <a:latin typeface="Arial" panose="020B0604020202020204"/>
                        <a:ea typeface="Arial" panose="020B0604020202020204"/>
                        <a:cs typeface="Arial" panose="020B0604020202020204"/>
                      </a:endParaRPr>
                    </a:p>
                    <a:p>
                      <a:pPr marL="1080770"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应用场景</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967105"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解决痛点</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363220" algn="l" rtl="0" eaLnBrk="0">
                        <a:lnSpc>
                          <a:spcPct val="87000"/>
                        </a:lnSpc>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施工方法</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1000"/>
                        </a:lnSpc>
                      </a:pPr>
                      <a:endParaRPr sz="1000" dirty="0">
                        <a:latin typeface="Arial" panose="020B0604020202020204"/>
                        <a:ea typeface="Arial" panose="020B0604020202020204"/>
                        <a:cs typeface="Arial" panose="020B0604020202020204"/>
                      </a:endParaRPr>
                    </a:p>
                    <a:p>
                      <a:pPr marL="363220" algn="l" rtl="0" eaLnBrk="0">
                        <a:lnSpc>
                          <a:spcPct val="87000"/>
                        </a:lnSpc>
                        <a:spcBef>
                          <a:spcPts val="0"/>
                        </a:spcBef>
                      </a:pPr>
                      <a:r>
                        <a:rPr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施工面积</a:t>
                      </a:r>
                      <a:endParaRPr sz="14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509">
                <a:tc>
                  <a:txBody>
                    <a:bodyPr/>
                    <a:lstStyle/>
                    <a:p>
                      <a:pPr algn="l" rtl="0" eaLnBrk="0">
                        <a:lnSpc>
                          <a:spcPct val="103000"/>
                        </a:lnSpc>
                      </a:pPr>
                      <a:endParaRPr sz="800" dirty="0">
                        <a:latin typeface="Arial" panose="020B0604020202020204"/>
                        <a:ea typeface="Arial" panose="020B0604020202020204"/>
                        <a:cs typeface="Arial" panose="020B0604020202020204"/>
                      </a:endParaRPr>
                    </a:p>
                    <a:p>
                      <a:pPr marL="180975" algn="l" rtl="0" eaLnBrk="0">
                        <a:lnSpc>
                          <a:spcPct val="87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600" dirty="0">
                        <a:latin typeface="Arial" panose="020B0604020202020204"/>
                        <a:ea typeface="Arial" panose="020B0604020202020204"/>
                        <a:cs typeface="Arial" panose="020B0604020202020204"/>
                      </a:endParaRPr>
                    </a:p>
                    <a:p>
                      <a:pPr marL="336550" algn="l" rtl="0" eaLnBrk="0">
                        <a:lnSpc>
                          <a:spcPts val="158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ZCP0024</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800" dirty="0">
                        <a:latin typeface="Arial" panose="020B0604020202020204"/>
                        <a:ea typeface="Arial" panose="020B0604020202020204"/>
                        <a:cs typeface="Arial" panose="020B0604020202020204"/>
                      </a:endParaRPr>
                    </a:p>
                    <a:p>
                      <a:pPr marL="340995" algn="l" rtl="0" eaLnBrk="0">
                        <a:lnSpc>
                          <a:spcPct val="87000"/>
                        </a:lnSpc>
                        <a:spcBef>
                          <a:spcPts val="5"/>
                        </a:spcBef>
                      </a:pPr>
                      <a:r>
                        <a:rPr sz="12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800" dirty="0">
                        <a:latin typeface="Arial" panose="020B0604020202020204"/>
                        <a:ea typeface="Arial" panose="020B0604020202020204"/>
                        <a:cs typeface="Arial" panose="020B0604020202020204"/>
                      </a:endParaRPr>
                    </a:p>
                    <a:p>
                      <a:pPr marL="674370" algn="l" rtl="0" eaLnBrk="0">
                        <a:lnSpc>
                          <a:spcPct val="87000"/>
                        </a:lnSpc>
                        <a:spcBef>
                          <a:spcPts val="5"/>
                        </a:spcBef>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集中、分布式光伏电站</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800" dirty="0">
                        <a:latin typeface="Arial" panose="020B0604020202020204"/>
                        <a:ea typeface="Arial" panose="020B0604020202020204"/>
                        <a:cs typeface="Arial" panose="020B0604020202020204"/>
                      </a:endParaRPr>
                    </a:p>
                    <a:p>
                      <a:pPr marL="560705" algn="l" rtl="0" eaLnBrk="0">
                        <a:lnSpc>
                          <a:spcPct val="87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灰尘附着、沙尘暴磨损</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3000"/>
                        </a:lnSpc>
                      </a:pPr>
                      <a:endParaRPr sz="800" dirty="0">
                        <a:latin typeface="Arial" panose="020B0604020202020204"/>
                        <a:ea typeface="Arial" panose="020B0604020202020204"/>
                        <a:cs typeface="Arial" panose="020B0604020202020204"/>
                      </a:endParaRPr>
                    </a:p>
                    <a:p>
                      <a:pPr marL="110490" algn="l" rtl="0" eaLnBrk="0">
                        <a:lnSpc>
                          <a:spcPct val="87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刮涂、机器人刮涂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1000"/>
                        </a:lnSpc>
                      </a:pPr>
                      <a:endParaRPr sz="600" dirty="0">
                        <a:latin typeface="Arial" panose="020B0604020202020204"/>
                        <a:ea typeface="Arial" panose="020B0604020202020204"/>
                        <a:cs typeface="Arial" panose="020B0604020202020204"/>
                      </a:endParaRPr>
                    </a:p>
                    <a:p>
                      <a:pPr marL="272415" algn="l" rtl="0" eaLnBrk="0">
                        <a:lnSpc>
                          <a:spcPts val="1600"/>
                        </a:lnSpc>
                        <a:spcBef>
                          <a:spcPts val="5"/>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80-100m</a:t>
                      </a:r>
                      <a:r>
                        <a:rPr sz="1200" b="1" kern="0" spc="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6100">
                <a:tc>
                  <a:txBody>
                    <a:bodyPr/>
                    <a:lstStyle/>
                    <a:p>
                      <a:pPr algn="l" rtl="0" eaLnBrk="0">
                        <a:lnSpc>
                          <a:spcPct val="131000"/>
                        </a:lnSpc>
                      </a:pPr>
                      <a:endParaRPr sz="1000" dirty="0">
                        <a:latin typeface="Arial" panose="020B0604020202020204"/>
                        <a:ea typeface="Arial" panose="020B0604020202020204"/>
                        <a:cs typeface="Arial" panose="020B0604020202020204"/>
                      </a:endParaRPr>
                    </a:p>
                    <a:p>
                      <a:pPr marL="180975" algn="l" rtl="0" eaLnBrk="0">
                        <a:lnSpc>
                          <a:spcPct val="87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0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336550" algn="l" rtl="0" eaLnBrk="0">
                        <a:lnSpc>
                          <a:spcPts val="158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ZCP0029</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2000"/>
                        </a:lnSpc>
                      </a:pPr>
                      <a:endParaRPr sz="700" dirty="0">
                        <a:latin typeface="Arial" panose="020B0604020202020204"/>
                        <a:ea typeface="Arial" panose="020B0604020202020204"/>
                        <a:cs typeface="Arial" panose="020B0604020202020204"/>
                      </a:endParaRPr>
                    </a:p>
                    <a:p>
                      <a:pPr marL="340995" algn="l" rtl="0" eaLnBrk="0">
                        <a:lnSpc>
                          <a:spcPct val="87000"/>
                        </a:lnSpc>
                        <a:spcBef>
                          <a:spcPts val="5"/>
                        </a:spcBef>
                      </a:pPr>
                      <a:r>
                        <a:rPr sz="12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31000"/>
                        </a:lnSpc>
                      </a:pPr>
                      <a:endParaRPr sz="1000" dirty="0">
                        <a:latin typeface="Arial" panose="020B0604020202020204"/>
                        <a:ea typeface="Arial" panose="020B0604020202020204"/>
                        <a:cs typeface="Arial" panose="020B0604020202020204"/>
                      </a:endParaRPr>
                    </a:p>
                    <a:p>
                      <a:pPr marL="445135" algn="l" rtl="0" eaLnBrk="0">
                        <a:lnSpc>
                          <a:spcPct val="87000"/>
                        </a:lnSpc>
                        <a:spcBef>
                          <a:spcPts val="0"/>
                        </a:spcBef>
                      </a:pPr>
                      <a:r>
                        <a:rPr sz="12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渔光互补光伏、滩涂光</a:t>
                      </a: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伏电站</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31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636270"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分解鸟粪、油性污垢</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32000"/>
                        </a:lnSpc>
                      </a:pPr>
                      <a:endParaRPr sz="1000" dirty="0">
                        <a:latin typeface="Arial" panose="020B0604020202020204"/>
                        <a:ea typeface="Arial" panose="020B0604020202020204"/>
                        <a:cs typeface="Arial" panose="020B0604020202020204"/>
                      </a:endParaRPr>
                    </a:p>
                    <a:p>
                      <a:pPr marL="567690" algn="l" rtl="0" eaLnBrk="0">
                        <a:lnSpc>
                          <a:spcPct val="86000"/>
                        </a:lnSpc>
                        <a:spcBef>
                          <a:spcPts val="5"/>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刮涂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9000"/>
                        </a:lnSpc>
                      </a:pPr>
                      <a:endParaRPr sz="1000" dirty="0">
                        <a:latin typeface="Arial" panose="020B0604020202020204"/>
                        <a:ea typeface="Arial" panose="020B0604020202020204"/>
                        <a:cs typeface="Arial" panose="020B0604020202020204"/>
                      </a:endParaRPr>
                    </a:p>
                    <a:p>
                      <a:pPr marL="272415" algn="l" rtl="0" eaLnBrk="0">
                        <a:lnSpc>
                          <a:spcPts val="1600"/>
                        </a:lnSpc>
                        <a:spcBef>
                          <a:spcPts val="5"/>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80-100m</a:t>
                      </a:r>
                      <a:r>
                        <a:rPr sz="1200" b="1" kern="0" spc="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5465">
                <a:tc>
                  <a:txBody>
                    <a:bodyPr/>
                    <a:lstStyle/>
                    <a:p>
                      <a:pPr algn="l" rtl="0" eaLnBrk="0">
                        <a:lnSpc>
                          <a:spcPct val="131000"/>
                        </a:lnSpc>
                      </a:pPr>
                      <a:endParaRPr sz="1000" dirty="0">
                        <a:latin typeface="Arial" panose="020B0604020202020204"/>
                        <a:ea typeface="Arial" panose="020B0604020202020204"/>
                        <a:cs typeface="Arial" panose="020B0604020202020204"/>
                      </a:endParaRPr>
                    </a:p>
                    <a:p>
                      <a:pPr marL="180975" algn="l" rtl="0" eaLnBrk="0">
                        <a:lnSpc>
                          <a:spcPct val="87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0000"/>
                        </a:lnSpc>
                      </a:pPr>
                      <a:endParaRPr sz="500" dirty="0">
                        <a:latin typeface="Arial" panose="020B0604020202020204"/>
                        <a:ea typeface="Arial" panose="020B0604020202020204"/>
                        <a:cs typeface="Arial" panose="020B0604020202020204"/>
                      </a:endParaRPr>
                    </a:p>
                    <a:p>
                      <a:pPr marL="314960" algn="l" rtl="0" eaLnBrk="0">
                        <a:lnSpc>
                          <a:spcPts val="151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ZCP0031,</a:t>
                      </a:r>
                      <a:endParaRPr sz="1200" dirty="0">
                        <a:latin typeface="微软雅黑" panose="020B0503020204020204" charset="-122"/>
                        <a:ea typeface="微软雅黑" panose="020B0503020204020204" charset="-122"/>
                        <a:cs typeface="微软雅黑" panose="020B0503020204020204" charset="-122"/>
                      </a:endParaRPr>
                    </a:p>
                    <a:p>
                      <a:pPr marL="336550" algn="l" rtl="0" eaLnBrk="0">
                        <a:lnSpc>
                          <a:spcPts val="151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ZCP0032</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31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327025" algn="l" rtl="0" eaLnBrk="0">
                        <a:lnSpc>
                          <a:spcPct val="86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易清洁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10000"/>
                        </a:lnSpc>
                      </a:pPr>
                      <a:endParaRPr sz="1000" dirty="0">
                        <a:latin typeface="Arial" panose="020B0604020202020204"/>
                        <a:ea typeface="Arial" panose="020B0604020202020204"/>
                        <a:cs typeface="Arial" panose="020B0604020202020204"/>
                      </a:endParaRPr>
                    </a:p>
                    <a:p>
                      <a:pPr marL="445135" algn="l" rtl="0" eaLnBrk="0">
                        <a:lnSpc>
                          <a:spcPts val="1580"/>
                        </a:lnSpc>
                        <a:spcBef>
                          <a:spcPts val="5"/>
                        </a:spcBef>
                      </a:pPr>
                      <a:r>
                        <a:rPr sz="12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分布式光伏电站（电解</a:t>
                      </a: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铝厂）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31000"/>
                        </a:lnSpc>
                      </a:pPr>
                      <a:endParaRPr sz="1000" dirty="0">
                        <a:latin typeface="Arial" panose="020B0604020202020204"/>
                        <a:ea typeface="Arial" panose="020B0604020202020204"/>
                        <a:cs typeface="Arial" panose="020B0604020202020204"/>
                      </a:endParaRPr>
                    </a:p>
                    <a:p>
                      <a:pPr marL="637540" algn="l" rtl="0" eaLnBrk="0">
                        <a:lnSpc>
                          <a:spcPct val="87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氟化物腐蚀、酸腐蚀</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31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567690" algn="l" rtl="0" eaLnBrk="0">
                        <a:lnSpc>
                          <a:spcPct val="86000"/>
                        </a:lnSpc>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刮涂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9000"/>
                        </a:lnSpc>
                      </a:pPr>
                      <a:endParaRPr sz="1000" dirty="0">
                        <a:latin typeface="Arial" panose="020B0604020202020204"/>
                        <a:ea typeface="Arial" panose="020B0604020202020204"/>
                        <a:cs typeface="Arial" panose="020B0604020202020204"/>
                      </a:endParaRPr>
                    </a:p>
                    <a:p>
                      <a:pPr marL="320675" algn="l" rtl="0" eaLnBrk="0">
                        <a:lnSpc>
                          <a:spcPts val="1600"/>
                        </a:lnSpc>
                        <a:spcBef>
                          <a:spcPts val="0"/>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20-40m</a:t>
                      </a:r>
                      <a:r>
                        <a:rPr sz="1200" b="1" kern="0" spc="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690">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80975"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2000"/>
                        </a:lnSpc>
                      </a:pPr>
                      <a:endParaRPr sz="100" dirty="0">
                        <a:latin typeface="Arial" panose="020B0604020202020204"/>
                        <a:ea typeface="Arial" panose="020B0604020202020204"/>
                        <a:cs typeface="Arial" panose="020B0604020202020204"/>
                      </a:endParaRPr>
                    </a:p>
                    <a:p>
                      <a:pPr marL="314960" algn="l" rtl="0" eaLnBrk="0">
                        <a:lnSpc>
                          <a:spcPts val="151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ZCP0037,</a:t>
                      </a:r>
                      <a:endParaRPr sz="1200" dirty="0">
                        <a:latin typeface="微软雅黑" panose="020B0503020204020204" charset="-122"/>
                        <a:ea typeface="微软雅黑" panose="020B0503020204020204" charset="-122"/>
                        <a:cs typeface="微软雅黑" panose="020B0503020204020204" charset="-122"/>
                      </a:endParaRPr>
                    </a:p>
                    <a:p>
                      <a:pPr marL="336550" algn="l" rtl="0" eaLnBrk="0">
                        <a:lnSpc>
                          <a:spcPts val="151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ZCP0038</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3000"/>
                        </a:lnSpc>
                      </a:pPr>
                      <a:endParaRPr sz="300" dirty="0">
                        <a:latin typeface="Arial" panose="020B0604020202020204"/>
                        <a:ea typeface="Arial" panose="020B0604020202020204"/>
                        <a:cs typeface="Arial" panose="020B0604020202020204"/>
                      </a:endParaRPr>
                    </a:p>
                    <a:p>
                      <a:pPr marL="175260" algn="l" rtl="0" eaLnBrk="0">
                        <a:lnSpc>
                          <a:spcPct val="87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初期易清洁</a:t>
                      </a:r>
                      <a:endParaRPr sz="1200" dirty="0">
                        <a:latin typeface="微软雅黑" panose="020B0503020204020204" charset="-122"/>
                        <a:ea typeface="微软雅黑" panose="020B0503020204020204" charset="-122"/>
                        <a:cs typeface="微软雅黑" panose="020B0503020204020204" charset="-122"/>
                      </a:endParaRPr>
                    </a:p>
                    <a:p>
                      <a:pPr marL="174625" algn="l" rtl="0" eaLnBrk="0">
                        <a:lnSpc>
                          <a:spcPct val="87000"/>
                        </a:lnSpc>
                        <a:spcBef>
                          <a:spcPts val="18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后期自清洁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674370" algn="l" rtl="0" eaLnBrk="0">
                        <a:lnSpc>
                          <a:spcPct val="87000"/>
                        </a:lnSpc>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集中和分布式光伏电站</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2000"/>
                        </a:lnSpc>
                      </a:pPr>
                      <a:endParaRPr sz="300" dirty="0">
                        <a:latin typeface="Arial" panose="020B0604020202020204"/>
                        <a:ea typeface="Arial" panose="020B0604020202020204"/>
                        <a:cs typeface="Arial" panose="020B0604020202020204"/>
                      </a:endParaRPr>
                    </a:p>
                    <a:p>
                      <a:pPr marL="484505" algn="l" rtl="0" eaLnBrk="0">
                        <a:lnSpc>
                          <a:spcPct val="83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老旧光伏组建件玻璃翻新</a:t>
                      </a:r>
                      <a:endParaRPr sz="1200" dirty="0">
                        <a:latin typeface="微软雅黑" panose="020B0503020204020204" charset="-122"/>
                        <a:ea typeface="微软雅黑" panose="020B0503020204020204" charset="-122"/>
                        <a:cs typeface="微软雅黑" panose="020B0503020204020204" charset="-122"/>
                      </a:endParaRPr>
                    </a:p>
                    <a:p>
                      <a:pPr marL="1112520" algn="l" rtl="0" eaLnBrk="0">
                        <a:lnSpc>
                          <a:spcPts val="1580"/>
                        </a:lnSpc>
                      </a:pPr>
                      <a:r>
                        <a:rPr sz="11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（修复）</a:t>
                      </a:r>
                      <a:endParaRPr sz="11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567690" algn="l" rtl="0" eaLnBrk="0">
                        <a:lnSpc>
                          <a:spcPct val="86000"/>
                        </a:lnSpc>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刮涂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20675" algn="l" rtl="0" eaLnBrk="0">
                        <a:lnSpc>
                          <a:spcPts val="1600"/>
                        </a:lnSpc>
                        <a:spcBef>
                          <a:spcPts val="0"/>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20-40m</a:t>
                      </a:r>
                      <a:r>
                        <a:rPr sz="1200" b="1" kern="0" spc="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690">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80975"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336550" algn="l" rtl="0" eaLnBrk="0">
                        <a:lnSpc>
                          <a:spcPts val="158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ZCP0046</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340995" algn="l" rtl="0" eaLnBrk="0">
                        <a:lnSpc>
                          <a:spcPct val="87000"/>
                        </a:lnSpc>
                      </a:pPr>
                      <a:r>
                        <a:rPr sz="12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674370" algn="l" rtl="0" eaLnBrk="0">
                        <a:lnSpc>
                          <a:spcPct val="87000"/>
                        </a:lnSpc>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集中和分布式光伏电站</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6000"/>
                        </a:lnSpc>
                      </a:pPr>
                      <a:endParaRPr sz="900" dirty="0">
                        <a:latin typeface="Arial" panose="020B0604020202020204"/>
                        <a:ea typeface="Arial" panose="020B0604020202020204"/>
                        <a:cs typeface="Arial" panose="020B0604020202020204"/>
                      </a:endParaRPr>
                    </a:p>
                    <a:p>
                      <a:pPr marL="255270" algn="l" rtl="0" eaLnBrk="0">
                        <a:lnSpc>
                          <a:spcPct val="88000"/>
                        </a:lnSpc>
                        <a:spcBef>
                          <a:spcPts val="5"/>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解决新疆地区防沙尘暴粘</a:t>
                      </a: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土附着</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567690" algn="l" rtl="0" eaLnBrk="0">
                        <a:lnSpc>
                          <a:spcPct val="86000"/>
                        </a:lnSpc>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刮涂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272415" algn="l" rtl="0" eaLnBrk="0">
                        <a:lnSpc>
                          <a:spcPts val="1600"/>
                        </a:lnSpc>
                        <a:spcBef>
                          <a:spcPts val="0"/>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80-100m</a:t>
                      </a:r>
                      <a:r>
                        <a:rPr sz="1200" b="1" kern="0" spc="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690">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80975"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234950" algn="l" rtl="0" eaLnBrk="0">
                        <a:lnSpc>
                          <a:spcPts val="158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YCP0051KT</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327025" algn="l" rtl="0" eaLnBrk="0">
                        <a:lnSpc>
                          <a:spcPct val="86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易清洁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2000"/>
                        </a:lnSpc>
                      </a:pPr>
                      <a:endParaRPr sz="300" dirty="0">
                        <a:latin typeface="Arial" panose="020B0604020202020204"/>
                        <a:ea typeface="Arial" panose="020B0604020202020204"/>
                        <a:cs typeface="Arial" panose="020B0604020202020204"/>
                      </a:endParaRPr>
                    </a:p>
                    <a:p>
                      <a:pPr marL="902335" algn="l" rtl="0" eaLnBrk="0">
                        <a:lnSpc>
                          <a:spcPct val="83000"/>
                        </a:lnSpc>
                        <a:spcBef>
                          <a:spcPts val="0"/>
                        </a:spcBef>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分布式光伏电站</a:t>
                      </a:r>
                      <a:endParaRPr sz="1200" dirty="0">
                        <a:latin typeface="微软雅黑" panose="020B0503020204020204" charset="-122"/>
                        <a:ea typeface="微软雅黑" panose="020B0503020204020204" charset="-122"/>
                        <a:cs typeface="微软雅黑" panose="020B0503020204020204" charset="-122"/>
                      </a:endParaRPr>
                    </a:p>
                    <a:p>
                      <a:pPr marL="540385" algn="l" rtl="0" eaLnBrk="0">
                        <a:lnSpc>
                          <a:spcPts val="1580"/>
                        </a:lnSpc>
                      </a:pPr>
                      <a:r>
                        <a:rPr sz="1200" b="1" kern="0" spc="-60" dirty="0">
                          <a:solidFill>
                            <a:srgbClr val="000000">
                              <a:alpha val="100000"/>
                            </a:srgbClr>
                          </a:solidFill>
                          <a:latin typeface="微软雅黑" panose="020B0503020204020204" charset="-122"/>
                          <a:ea typeface="微软雅黑" panose="020B0503020204020204" charset="-122"/>
                          <a:cs typeface="微软雅黑" panose="020B0503020204020204" charset="-122"/>
                        </a:rPr>
                        <a:t>（水泥厂、钢铁厂、油漆厂）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436880" algn="l" rtl="0" eaLnBrk="0">
                        <a:lnSpc>
                          <a:spcPct val="87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防止碳酸钙、硫酸钙硬附着</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567690" algn="l" rtl="0" eaLnBrk="0">
                        <a:lnSpc>
                          <a:spcPct val="86000"/>
                        </a:lnSpc>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刮涂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307975" algn="l" rtl="0" eaLnBrk="0">
                        <a:lnSpc>
                          <a:spcPts val="1580"/>
                        </a:lnSpc>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30-40m2/L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690">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80975"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336550" algn="l" rtl="0" eaLnBrk="0">
                        <a:lnSpc>
                          <a:spcPts val="158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ZCP0030</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251460"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减反增透</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750570" algn="l" rtl="0" eaLnBrk="0">
                        <a:lnSpc>
                          <a:spcPct val="87000"/>
                        </a:lnSpc>
                        <a:spcBef>
                          <a:spcPts val="0"/>
                        </a:spcBef>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光伏组件玻璃生产商</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5000"/>
                        </a:lnSpc>
                      </a:pPr>
                      <a:endParaRPr sz="300" dirty="0">
                        <a:latin typeface="Arial" panose="020B0604020202020204"/>
                        <a:ea typeface="Arial" panose="020B0604020202020204"/>
                        <a:cs typeface="Arial" panose="020B0604020202020204"/>
                      </a:endParaRPr>
                    </a:p>
                    <a:p>
                      <a:pPr marL="332105" algn="l" rtl="0" eaLnBrk="0">
                        <a:lnSpc>
                          <a:spcPct val="86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替代传统减反增透单</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涂层</a:t>
                      </a:r>
                      <a:r>
                        <a:rPr sz="1200" b="1" kern="0" spc="-2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，更</a:t>
                      </a:r>
                      <a:endParaRPr sz="1200" dirty="0">
                        <a:latin typeface="微软雅黑" panose="020B0503020204020204" charset="-122"/>
                        <a:ea typeface="微软雅黑" panose="020B0503020204020204" charset="-122"/>
                        <a:cs typeface="微软雅黑" panose="020B0503020204020204" charset="-122"/>
                      </a:endParaRPr>
                    </a:p>
                    <a:p>
                      <a:pPr marL="1019175" algn="l" rtl="0" eaLnBrk="0">
                        <a:lnSpc>
                          <a:spcPct val="87000"/>
                        </a:lnSpc>
                        <a:spcBef>
                          <a:spcPts val="19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高增透性</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566420" algn="l" rtl="0" eaLnBrk="0">
                        <a:lnSpc>
                          <a:spcPct val="86000"/>
                        </a:lnSpc>
                        <a:spcBef>
                          <a:spcPts val="5"/>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辊涂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55600" algn="l" rtl="0" eaLnBrk="0">
                        <a:lnSpc>
                          <a:spcPts val="16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&gt;140m</a:t>
                      </a:r>
                      <a:r>
                        <a:rPr sz="1200" b="1" kern="0" spc="-1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690">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80975"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284480" algn="l" rtl="0" eaLnBrk="0">
                        <a:lnSpc>
                          <a:spcPts val="158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ZCP0030B</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4000"/>
                        </a:lnSpc>
                      </a:pPr>
                      <a:endParaRPr sz="300" dirty="0">
                        <a:latin typeface="Arial" panose="020B0604020202020204"/>
                        <a:ea typeface="Arial" panose="020B0604020202020204"/>
                        <a:cs typeface="Arial" panose="020B0604020202020204"/>
                      </a:endParaRPr>
                    </a:p>
                    <a:p>
                      <a:pPr marL="251460" algn="l" rtl="0" eaLnBrk="0">
                        <a:lnSpc>
                          <a:spcPct val="82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减反增透</a:t>
                      </a:r>
                      <a:endParaRPr sz="1200" dirty="0">
                        <a:latin typeface="微软雅黑" panose="020B0503020204020204" charset="-122"/>
                        <a:ea typeface="微软雅黑" panose="020B0503020204020204" charset="-122"/>
                        <a:cs typeface="微软雅黑" panose="020B0503020204020204" charset="-122"/>
                      </a:endParaRPr>
                    </a:p>
                    <a:p>
                      <a:pPr marL="340995" algn="l" rtl="0" eaLnBrk="0">
                        <a:lnSpc>
                          <a:spcPct val="99000"/>
                        </a:lnSpc>
                        <a:spcBef>
                          <a:spcPts val="5"/>
                        </a:spcBef>
                      </a:pPr>
                      <a:r>
                        <a:rPr sz="12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自清洁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750570" algn="l" rtl="0" eaLnBrk="0">
                        <a:lnSpc>
                          <a:spcPct val="87000"/>
                        </a:lnSpc>
                        <a:spcBef>
                          <a:spcPts val="0"/>
                        </a:spcBef>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光伏组件玻璃生产商</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9000"/>
                        </a:lnSpc>
                      </a:pPr>
                      <a:endParaRPr sz="300" dirty="0">
                        <a:latin typeface="Arial" panose="020B0604020202020204"/>
                        <a:ea typeface="Arial" panose="020B0604020202020204"/>
                        <a:cs typeface="Arial" panose="020B0604020202020204"/>
                      </a:endParaRPr>
                    </a:p>
                    <a:p>
                      <a:pPr marL="561340" indent="-153035" algn="l" rtl="0" eaLnBrk="0">
                        <a:lnSpc>
                          <a:spcPct val="93000"/>
                        </a:lnSpc>
                        <a:spcBef>
                          <a:spcPts val="0"/>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替代传统减反增透涂层</a:t>
                      </a:r>
                      <a:r>
                        <a:rPr sz="1200" b="1" kern="0" spc="-1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，更</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高增透性</a:t>
                      </a:r>
                      <a:r>
                        <a:rPr sz="1200" b="1" kern="0" spc="-2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，分解有机物</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566420" algn="l" rtl="0" eaLnBrk="0">
                        <a:lnSpc>
                          <a:spcPct val="86000"/>
                        </a:lnSpc>
                        <a:spcBef>
                          <a:spcPts val="5"/>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辊涂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55600" algn="l" rtl="0" eaLnBrk="0">
                        <a:lnSpc>
                          <a:spcPts val="16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&gt;140m</a:t>
                      </a:r>
                      <a:r>
                        <a:rPr sz="1200" b="1" kern="0" spc="-1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690">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80975"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纳米涂层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2000"/>
                        </a:lnSpc>
                      </a:pPr>
                      <a:endParaRPr sz="100" dirty="0">
                        <a:latin typeface="Arial" panose="020B0604020202020204"/>
                        <a:ea typeface="Arial" panose="020B0604020202020204"/>
                        <a:cs typeface="Arial" panose="020B0604020202020204"/>
                      </a:endParaRPr>
                    </a:p>
                    <a:p>
                      <a:pPr marL="279400" algn="l" rtl="0" eaLnBrk="0">
                        <a:lnSpc>
                          <a:spcPts val="151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ZCP0042A</a:t>
                      </a:r>
                      <a:endParaRPr sz="1200" dirty="0">
                        <a:latin typeface="微软雅黑" panose="020B0503020204020204" charset="-122"/>
                        <a:ea typeface="微软雅黑" panose="020B0503020204020204" charset="-122"/>
                        <a:cs typeface="微软雅黑" panose="020B0503020204020204" charset="-122"/>
                      </a:endParaRPr>
                    </a:p>
                    <a:p>
                      <a:pPr marL="284480" algn="l" rtl="0" eaLnBrk="0">
                        <a:lnSpc>
                          <a:spcPts val="151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ZCP0042B</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251460" algn="l" rtl="0" eaLnBrk="0">
                        <a:lnSpc>
                          <a:spcPct val="8700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减反增透</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750570" algn="l" rtl="0" eaLnBrk="0">
                        <a:lnSpc>
                          <a:spcPct val="87000"/>
                        </a:lnSpc>
                        <a:spcBef>
                          <a:spcPts val="0"/>
                        </a:spcBef>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光伏组件玻璃生产商</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5000"/>
                        </a:lnSpc>
                      </a:pPr>
                      <a:endParaRPr sz="300" dirty="0">
                        <a:latin typeface="Arial" panose="020B0604020202020204"/>
                        <a:ea typeface="Arial" panose="020B0604020202020204"/>
                        <a:cs typeface="Arial" panose="020B0604020202020204"/>
                      </a:endParaRPr>
                    </a:p>
                    <a:p>
                      <a:pPr marL="332105" algn="l" rtl="0" eaLnBrk="0">
                        <a:lnSpc>
                          <a:spcPct val="86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替代传统减反增透双</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涂层</a:t>
                      </a:r>
                      <a:r>
                        <a:rPr sz="1200" b="1" kern="0" spc="-2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，更</a:t>
                      </a:r>
                      <a:endParaRPr sz="1200" dirty="0">
                        <a:latin typeface="微软雅黑" panose="020B0503020204020204" charset="-122"/>
                        <a:ea typeface="微软雅黑" panose="020B0503020204020204" charset="-122"/>
                        <a:cs typeface="微软雅黑" panose="020B0503020204020204" charset="-122"/>
                      </a:endParaRPr>
                    </a:p>
                    <a:p>
                      <a:pPr marL="1019175" algn="l" rtl="0" eaLnBrk="0">
                        <a:lnSpc>
                          <a:spcPct val="87000"/>
                        </a:lnSpc>
                        <a:spcBef>
                          <a:spcPts val="19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高增透性</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566420" algn="l" rtl="0" eaLnBrk="0">
                        <a:lnSpc>
                          <a:spcPct val="86000"/>
                        </a:lnSpc>
                        <a:spcBef>
                          <a:spcPts val="5"/>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辊涂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55600" algn="l" rtl="0" eaLnBrk="0">
                        <a:lnSpc>
                          <a:spcPts val="16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&gt;140m</a:t>
                      </a:r>
                      <a:r>
                        <a:rPr sz="1200" b="1" kern="0" spc="-1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690">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257175" algn="l" rtl="0" eaLnBrk="0">
                        <a:lnSpc>
                          <a:spcPct val="87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清洗剂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62000"/>
                        </a:lnSpc>
                      </a:pPr>
                      <a:endParaRPr sz="100" dirty="0">
                        <a:latin typeface="Arial" panose="020B0604020202020204"/>
                        <a:ea typeface="Arial" panose="020B0604020202020204"/>
                        <a:cs typeface="Arial" panose="020B0604020202020204"/>
                      </a:endParaRPr>
                    </a:p>
                    <a:p>
                      <a:pPr marL="280670" algn="l" rtl="0" eaLnBrk="0">
                        <a:lnSpc>
                          <a:spcPts val="151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QCP0090S</a:t>
                      </a:r>
                      <a:endParaRPr sz="1200" dirty="0">
                        <a:latin typeface="微软雅黑" panose="020B0503020204020204" charset="-122"/>
                        <a:ea typeface="微软雅黑" panose="020B0503020204020204" charset="-122"/>
                        <a:cs typeface="微软雅黑" panose="020B0503020204020204" charset="-122"/>
                      </a:endParaRPr>
                    </a:p>
                    <a:p>
                      <a:pPr marL="280670" algn="l" rtl="0" eaLnBrk="0">
                        <a:lnSpc>
                          <a:spcPts val="151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QCP0091S</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403860" algn="l" rtl="0" eaLnBrk="0">
                        <a:lnSpc>
                          <a:spcPct val="86000"/>
                        </a:lnSpc>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674370" algn="l" rtl="0" eaLnBrk="0">
                        <a:lnSpc>
                          <a:spcPct val="87000"/>
                        </a:lnSpc>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集中和分布式光伏电站</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4000"/>
                        </a:lnSpc>
                      </a:pPr>
                      <a:endParaRPr sz="300" dirty="0">
                        <a:latin typeface="Arial" panose="020B0604020202020204"/>
                        <a:ea typeface="Arial" panose="020B0604020202020204"/>
                        <a:cs typeface="Arial" panose="020B0604020202020204"/>
                      </a:endParaRPr>
                    </a:p>
                    <a:p>
                      <a:pPr marL="408940" algn="l" rtl="0" eaLnBrk="0">
                        <a:lnSpc>
                          <a:spcPct val="87000"/>
                        </a:lnSpc>
                        <a:spcBef>
                          <a:spcPts val="0"/>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去除残留减反增透涂层</a:t>
                      </a:r>
                      <a:r>
                        <a:rPr sz="1200" b="1" kern="0" spc="-1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，去</a:t>
                      </a:r>
                      <a:endParaRPr sz="1200" dirty="0">
                        <a:latin typeface="微软雅黑" panose="020B0503020204020204" charset="-122"/>
                        <a:ea typeface="微软雅黑" panose="020B0503020204020204" charset="-122"/>
                        <a:cs typeface="微软雅黑" panose="020B0503020204020204" charset="-122"/>
                      </a:endParaRPr>
                    </a:p>
                    <a:p>
                      <a:pPr marL="947420" algn="l" rtl="0" eaLnBrk="0">
                        <a:lnSpc>
                          <a:spcPct val="87000"/>
                        </a:lnSpc>
                        <a:spcBef>
                          <a:spcPts val="185"/>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除油性污垢</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572135" algn="l" rtl="0" eaLnBrk="0">
                        <a:lnSpc>
                          <a:spcPct val="87000"/>
                        </a:lnSpc>
                        <a:spcBef>
                          <a:spcPts val="5"/>
                        </a:spcBef>
                      </a:pPr>
                      <a:r>
                        <a:rPr sz="12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喷洒</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20675" algn="l" rtl="0" eaLnBrk="0">
                        <a:lnSpc>
                          <a:spcPts val="1600"/>
                        </a:lnSpc>
                        <a:spcBef>
                          <a:spcPts val="0"/>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20-40m</a:t>
                      </a:r>
                      <a:r>
                        <a:rPr sz="1200" b="1" kern="0" spc="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6405">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marL="257175" algn="l" rtl="0" eaLnBrk="0">
                        <a:lnSpc>
                          <a:spcPct val="87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清洗剂</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7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244475" algn="l" rtl="0" eaLnBrk="0">
                        <a:lnSpc>
                          <a:spcPts val="1580"/>
                        </a:lnSpc>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QCP0091W</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8000"/>
                        </a:lnSpc>
                      </a:pPr>
                      <a:endParaRPr sz="9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403860" algn="l" rtl="0" eaLnBrk="0">
                        <a:lnSpc>
                          <a:spcPct val="86000"/>
                        </a:lnSpc>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清洁</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597535" algn="l" rtl="0" eaLnBrk="0">
                        <a:lnSpc>
                          <a:spcPct val="87000"/>
                        </a:lnSpc>
                        <a:spcBef>
                          <a:spcPts val="5"/>
                        </a:spcBef>
                      </a:pPr>
                      <a:r>
                        <a:rPr sz="12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渔光、林光互补光伏电站</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5000"/>
                        </a:lnSpc>
                      </a:pPr>
                      <a:endParaRPr sz="300" dirty="0">
                        <a:latin typeface="Arial" panose="020B0604020202020204"/>
                        <a:ea typeface="Arial" panose="020B0604020202020204"/>
                        <a:cs typeface="Arial" panose="020B0604020202020204"/>
                      </a:endParaRPr>
                    </a:p>
                    <a:p>
                      <a:pPr marL="255905" algn="l" rtl="0" eaLnBrk="0">
                        <a:lnSpc>
                          <a:spcPct val="86000"/>
                        </a:lnSpc>
                        <a:spcBef>
                          <a:spcPts val="0"/>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不含表面活性剂</a:t>
                      </a:r>
                      <a:r>
                        <a:rPr sz="1200" b="1" kern="0" spc="-2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，对</a:t>
                      </a: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植物或动物</a:t>
                      </a:r>
                      <a:endParaRPr sz="1200" dirty="0">
                        <a:latin typeface="微软雅黑" panose="020B0503020204020204" charset="-122"/>
                        <a:ea typeface="微软雅黑" panose="020B0503020204020204" charset="-122"/>
                        <a:cs typeface="微软雅黑" panose="020B0503020204020204" charset="-122"/>
                      </a:endParaRPr>
                    </a:p>
                    <a:p>
                      <a:pPr marL="1094740" algn="l" rtl="0" eaLnBrk="0">
                        <a:lnSpc>
                          <a:spcPct val="87000"/>
                        </a:lnSpc>
                        <a:spcBef>
                          <a:spcPts val="190"/>
                        </a:spcBef>
                      </a:pPr>
                      <a:r>
                        <a:rPr sz="12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无伤害</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22000"/>
                        </a:lnSpc>
                      </a:pPr>
                      <a:endParaRPr sz="300" dirty="0">
                        <a:latin typeface="Arial" panose="020B0604020202020204"/>
                        <a:ea typeface="Arial" panose="020B0604020202020204"/>
                        <a:cs typeface="Arial" panose="020B0604020202020204"/>
                      </a:endParaRPr>
                    </a:p>
                    <a:p>
                      <a:pPr marL="572135" algn="l" rtl="0" eaLnBrk="0">
                        <a:lnSpc>
                          <a:spcPct val="87000"/>
                        </a:lnSpc>
                        <a:spcBef>
                          <a:spcPts val="5"/>
                        </a:spcBef>
                      </a:pPr>
                      <a:r>
                        <a:rPr sz="12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喷洒</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eaLnBrk="0">
                        <a:lnSpc>
                          <a:spcPct val="107000"/>
                        </a:lnSpc>
                      </a:pPr>
                      <a:endParaRPr sz="700" dirty="0">
                        <a:latin typeface="Arial" panose="020B0604020202020204"/>
                        <a:ea typeface="Arial" panose="020B0604020202020204"/>
                        <a:cs typeface="Arial" panose="020B0604020202020204"/>
                      </a:endParaRPr>
                    </a:p>
                    <a:p>
                      <a:pPr marL="320675" algn="l" rtl="0" eaLnBrk="0">
                        <a:lnSpc>
                          <a:spcPts val="1600"/>
                        </a:lnSpc>
                        <a:spcBef>
                          <a:spcPts val="0"/>
                        </a:spcBef>
                      </a:pP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20-40m</a:t>
                      </a:r>
                      <a:r>
                        <a:rPr sz="1200" b="1" kern="0" spc="0" baseline="39000" dirty="0">
                          <a:solidFill>
                            <a:srgbClr val="FFFFFF">
                              <a:alpha val="100000"/>
                            </a:srgbClr>
                          </a:solidFill>
                          <a:latin typeface="微软雅黑" panose="020B0503020204020204" charset="-122"/>
                          <a:ea typeface="微软雅黑" panose="020B0503020204020204" charset="-122"/>
                          <a:cs typeface="微软雅黑" panose="020B0503020204020204" charset="-122"/>
                        </a:rPr>
                        <a:t>2</a:t>
                      </a:r>
                      <a:r>
                        <a:rPr sz="12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/L</a:t>
                      </a:r>
                      <a:endParaRPr sz="1200" dirty="0">
                        <a:latin typeface="微软雅黑" panose="020B0503020204020204" charset="-122"/>
                        <a:ea typeface="微软雅黑" panose="020B0503020204020204" charset="-122"/>
                        <a:cs typeface="微软雅黑" panose="020B0503020204020204" charset="-122"/>
                      </a:endParaRPr>
                    </a:p>
                  </a:txBody>
                  <a:tcPr marL="0" marR="0"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38" name="textbox 538"/>
          <p:cNvSpPr/>
          <p:nvPr/>
        </p:nvSpPr>
        <p:spPr>
          <a:xfrm>
            <a:off x="955649" y="280123"/>
            <a:ext cx="11379200" cy="107505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90"/>
              </a:lnSpc>
            </a:pPr>
            <a:r>
              <a:rPr sz="3600" b="1" kern="0" spc="30" baseline="8000" dirty="0">
                <a:solidFill>
                  <a:srgbClr val="FFFFFF">
                    <a:alpha val="100000"/>
                  </a:srgbClr>
                </a:solidFill>
                <a:latin typeface="Arial" panose="020B0604020202020204"/>
                <a:ea typeface="Arial" panose="020B0604020202020204"/>
                <a:cs typeface="Arial" panose="020B0604020202020204"/>
              </a:rPr>
              <a:t>3.1</a:t>
            </a:r>
            <a:r>
              <a:rPr sz="2300" b="1" kern="0" spc="30" dirty="0">
                <a:solidFill>
                  <a:srgbClr val="FFFFFF">
                    <a:alpha val="100000"/>
                  </a:srgbClr>
                </a:solidFill>
                <a:latin typeface="Arial" panose="020B0604020202020204"/>
                <a:ea typeface="Arial" panose="020B0604020202020204"/>
                <a:cs typeface="Arial" panose="020B0604020202020204"/>
              </a:rPr>
              <a:t> </a:t>
            </a:r>
            <a:r>
              <a:rPr sz="3600" b="1" kern="0" spc="30" baseline="8000" dirty="0">
                <a:solidFill>
                  <a:srgbClr val="FFFFFF">
                    <a:alpha val="100000"/>
                  </a:srgbClr>
                </a:solidFill>
                <a:latin typeface="微软雅黑" panose="020B0503020204020204" charset="-122"/>
                <a:ea typeface="微软雅黑" panose="020B0503020204020204" charset="-122"/>
                <a:cs typeface="微软雅黑" panose="020B0503020204020204" charset="-122"/>
              </a:rPr>
              <a:t>产品选择指南</a:t>
            </a:r>
            <a:r>
              <a:rPr sz="23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dirty="0">
              <a:latin typeface="微软雅黑" panose="020B0503020204020204" charset="-122"/>
              <a:ea typeface="微软雅黑" panose="020B0503020204020204" charset="-122"/>
              <a:cs typeface="微软雅黑" panose="020B0503020204020204" charset="-122"/>
            </a:endParaRPr>
          </a:p>
          <a:p>
            <a:pPr algn="l" rtl="0" eaLnBrk="0">
              <a:lnSpc>
                <a:spcPct val="116000"/>
              </a:lnSpc>
            </a:pPr>
            <a:endParaRPr sz="500" dirty="0">
              <a:latin typeface="Arial" panose="020B0604020202020204"/>
              <a:ea typeface="Arial" panose="020B0604020202020204"/>
              <a:cs typeface="Arial" panose="020B0604020202020204"/>
            </a:endParaRPr>
          </a:p>
          <a:p>
            <a:pPr marL="2557780" algn="l" rtl="0" eaLnBrk="0">
              <a:lnSpc>
                <a:spcPct val="88000"/>
              </a:lnSpc>
              <a:spcBef>
                <a:spcPts val="5"/>
              </a:spcBef>
            </a:pPr>
            <a:r>
              <a:rPr sz="2300" b="1" kern="0" spc="90" dirty="0">
                <a:solidFill>
                  <a:srgbClr val="D99345">
                    <a:alpha val="100000"/>
                  </a:srgbClr>
                </a:solidFill>
                <a:latin typeface="微软雅黑" panose="020B0503020204020204" charset="-122"/>
                <a:ea typeface="微软雅黑" panose="020B0503020204020204" charset="-122"/>
                <a:cs typeface="微软雅黑" panose="020B0503020204020204" charset="-122"/>
              </a:rPr>
              <a:t>国内外唯一最全系列光伏纳米涂层解决方案</a:t>
            </a:r>
            <a:endParaRPr sz="23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 name="rect 540"/>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544" name="picture 544"/>
          <p:cNvPicPr>
            <a:picLocks noChangeAspect="1"/>
          </p:cNvPicPr>
          <p:nvPr/>
        </p:nvPicPr>
        <p:blipFill>
          <a:blip r:embed="rId1"/>
          <a:stretch>
            <a:fillRect/>
          </a:stretch>
        </p:blipFill>
        <p:spPr>
          <a:xfrm rot="21600000">
            <a:off x="1173480" y="3328416"/>
            <a:ext cx="10472927" cy="3238500"/>
          </a:xfrm>
          <a:prstGeom prst="rect">
            <a:avLst/>
          </a:prstGeom>
        </p:spPr>
      </p:pic>
      <p:sp>
        <p:nvSpPr>
          <p:cNvPr id="546" name="textbox 546"/>
          <p:cNvSpPr/>
          <p:nvPr/>
        </p:nvSpPr>
        <p:spPr>
          <a:xfrm>
            <a:off x="955649" y="280123"/>
            <a:ext cx="11379200" cy="295528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90"/>
              </a:lnSpc>
            </a:pPr>
            <a:r>
              <a:rPr sz="3600" b="1" kern="0" spc="30" baseline="9000" dirty="0">
                <a:solidFill>
                  <a:srgbClr val="FFFFFF">
                    <a:alpha val="100000"/>
                  </a:srgbClr>
                </a:solidFill>
                <a:latin typeface="Arial" panose="020B0604020202020204"/>
                <a:ea typeface="Arial" panose="020B0604020202020204"/>
                <a:cs typeface="Arial" panose="020B0604020202020204"/>
              </a:rPr>
              <a:t>3.2</a:t>
            </a:r>
            <a:r>
              <a:rPr sz="2300" b="1" kern="0" spc="30" dirty="0">
                <a:solidFill>
                  <a:srgbClr val="FFFFFF">
                    <a:alpha val="100000"/>
                  </a:srgbClr>
                </a:solidFill>
                <a:latin typeface="Arial" panose="020B0604020202020204"/>
                <a:ea typeface="Arial" panose="020B0604020202020204"/>
                <a:cs typeface="Arial" panose="020B0604020202020204"/>
              </a:rPr>
              <a:t> </a:t>
            </a:r>
            <a:r>
              <a:rPr sz="3600" b="1" kern="0" spc="30" baseline="900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光伏电站施工工艺</a:t>
            </a:r>
            <a:r>
              <a:rPr sz="23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dirty="0">
              <a:latin typeface="微软雅黑" panose="020B0503020204020204" charset="-122"/>
              <a:ea typeface="微软雅黑" panose="020B0503020204020204" charset="-122"/>
              <a:cs typeface="微软雅黑" panose="020B0503020204020204" charset="-122"/>
            </a:endParaRPr>
          </a:p>
          <a:p>
            <a:pPr marL="4083050" algn="l" rtl="0" eaLnBrk="0">
              <a:lnSpc>
                <a:spcPct val="87000"/>
              </a:lnSpc>
              <a:spcBef>
                <a:spcPts val="815"/>
              </a:spcBef>
            </a:pPr>
            <a:r>
              <a:rPr sz="2700" b="1" kern="0" spc="90" dirty="0">
                <a:solidFill>
                  <a:srgbClr val="F29D27">
                    <a:alpha val="100000"/>
                  </a:srgbClr>
                </a:solidFill>
                <a:latin typeface="微软雅黑" panose="020B0503020204020204" charset="-122"/>
                <a:ea typeface="微软雅黑" panose="020B0503020204020204" charset="-122"/>
                <a:cs typeface="微软雅黑" panose="020B0503020204020204" charset="-122"/>
              </a:rPr>
              <a:t>光伏电站施工工艺</a:t>
            </a:r>
            <a:endParaRPr sz="2700" dirty="0">
              <a:latin typeface="微软雅黑" panose="020B0503020204020204" charset="-122"/>
              <a:ea typeface="微软雅黑" panose="020B0503020204020204" charset="-122"/>
              <a:cs typeface="微软雅黑" panose="020B0503020204020204" charset="-122"/>
            </a:endParaRPr>
          </a:p>
          <a:p>
            <a:pPr marL="255270" algn="l" rtl="0" eaLnBrk="0">
              <a:lnSpc>
                <a:spcPts val="2375"/>
              </a:lnSpc>
              <a:spcBef>
                <a:spcPts val="1520"/>
              </a:spcBef>
            </a:pPr>
            <a:r>
              <a:rPr sz="1700" kern="0" spc="70" dirty="0">
                <a:solidFill>
                  <a:srgbClr val="FF0000">
                    <a:alpha val="100000"/>
                  </a:srgbClr>
                </a:solidFill>
                <a:latin typeface="Wingdings" panose="05000000000000000000"/>
                <a:ea typeface="Wingdings" panose="05000000000000000000"/>
                <a:cs typeface="Wingdings" panose="05000000000000000000"/>
              </a:rPr>
              <a:t>n</a:t>
            </a:r>
            <a:r>
              <a:rPr sz="1700" kern="0" spc="-270" dirty="0">
                <a:solidFill>
                  <a:srgbClr val="FF0000">
                    <a:alpha val="100000"/>
                  </a:srgbClr>
                </a:solidFill>
                <a:latin typeface="Wingdings" panose="05000000000000000000"/>
                <a:ea typeface="Wingdings" panose="05000000000000000000"/>
                <a:cs typeface="Wingdings" panose="05000000000000000000"/>
              </a:rPr>
              <a:t> </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一般采用刮涂的方式进行施工</a:t>
            </a:r>
            <a:r>
              <a:rPr sz="1700" b="1" kern="0" spc="-27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，施工后效果立即呈现</a:t>
            </a:r>
            <a:r>
              <a:rPr sz="1700" b="1" kern="0" spc="-28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a:t>
            </a:r>
            <a:r>
              <a:rPr sz="1700" b="1" kern="0" spc="-35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24小时完全固化</a:t>
            </a:r>
            <a:endParaRPr sz="1700" dirty="0">
              <a:latin typeface="微软雅黑" panose="020B0503020204020204" charset="-122"/>
              <a:ea typeface="微软雅黑" panose="020B0503020204020204" charset="-122"/>
              <a:cs typeface="微软雅黑" panose="020B0503020204020204" charset="-122"/>
            </a:endParaRPr>
          </a:p>
          <a:p>
            <a:pPr marL="266065" algn="l" rtl="0" eaLnBrk="0">
              <a:lnSpc>
                <a:spcPts val="2375"/>
              </a:lnSpc>
              <a:spcBef>
                <a:spcPts val="995"/>
              </a:spcBef>
            </a:pPr>
            <a:r>
              <a:rPr sz="1700" kern="0" spc="90" dirty="0">
                <a:solidFill>
                  <a:srgbClr val="FFFFFF">
                    <a:alpha val="100000"/>
                  </a:srgbClr>
                </a:solidFill>
                <a:latin typeface="Wingdings" panose="05000000000000000000"/>
                <a:ea typeface="Wingdings" panose="05000000000000000000"/>
                <a:cs typeface="Wingdings" panose="05000000000000000000"/>
              </a:rPr>
              <a:t>n</a:t>
            </a:r>
            <a:r>
              <a:rPr sz="1700" kern="0" spc="-320" dirty="0">
                <a:solidFill>
                  <a:srgbClr val="FFFFFF">
                    <a:alpha val="100000"/>
                  </a:srgbClr>
                </a:solidFill>
                <a:latin typeface="Wingdings" panose="05000000000000000000"/>
                <a:ea typeface="Wingdings" panose="05000000000000000000"/>
                <a:cs typeface="Wingdings" panose="05000000000000000000"/>
              </a:rPr>
              <a:t> </a:t>
            </a: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建议1年或者以上的光伏板可以直接进行</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涂布处理</a:t>
            </a:r>
            <a:endParaRPr sz="1700" dirty="0">
              <a:latin typeface="微软雅黑" panose="020B0503020204020204" charset="-122"/>
              <a:ea typeface="微软雅黑" panose="020B0503020204020204" charset="-122"/>
              <a:cs typeface="微软雅黑" panose="020B0503020204020204" charset="-122"/>
            </a:endParaRPr>
          </a:p>
          <a:p>
            <a:pPr marL="266065" algn="l" rtl="0" eaLnBrk="0">
              <a:lnSpc>
                <a:spcPts val="2375"/>
              </a:lnSpc>
              <a:spcBef>
                <a:spcPts val="1295"/>
              </a:spcBef>
            </a:pPr>
            <a:r>
              <a:rPr sz="1700" kern="0" spc="70" dirty="0">
                <a:solidFill>
                  <a:srgbClr val="FFFFFF">
                    <a:alpha val="100000"/>
                  </a:srgbClr>
                </a:solidFill>
                <a:latin typeface="Wingdings" panose="05000000000000000000"/>
                <a:ea typeface="Wingdings" panose="05000000000000000000"/>
                <a:cs typeface="Wingdings" panose="05000000000000000000"/>
              </a:rPr>
              <a:t>n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1年以内的光伏板需要先做底涂</a:t>
            </a:r>
            <a:r>
              <a:rPr sz="1700" b="1" kern="0" spc="-4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处理</a:t>
            </a:r>
            <a:r>
              <a:rPr sz="17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，然后进行涂布处理</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13000"/>
              </a:lnSpc>
            </a:pPr>
            <a:endParaRPr sz="700" dirty="0">
              <a:latin typeface="Arial" panose="020B0604020202020204"/>
              <a:ea typeface="Arial" panose="020B0604020202020204"/>
              <a:cs typeface="Arial" panose="020B0604020202020204"/>
            </a:endParaRPr>
          </a:p>
          <a:p>
            <a:pPr marL="266065" algn="l" rtl="0" eaLnBrk="0">
              <a:lnSpc>
                <a:spcPct val="98000"/>
              </a:lnSpc>
              <a:spcBef>
                <a:spcPts val="5"/>
              </a:spcBef>
            </a:pPr>
            <a:r>
              <a:rPr sz="1700" kern="0" spc="60" dirty="0">
                <a:solidFill>
                  <a:srgbClr val="FFFFFF">
                    <a:alpha val="100000"/>
                  </a:srgbClr>
                </a:solidFill>
                <a:latin typeface="Wingdings" panose="05000000000000000000"/>
                <a:ea typeface="Wingdings" panose="05000000000000000000"/>
                <a:cs typeface="Wingdings" panose="05000000000000000000"/>
              </a:rPr>
              <a:t>n</a:t>
            </a:r>
            <a:r>
              <a:rPr sz="1700" kern="0" spc="-270" dirty="0">
                <a:solidFill>
                  <a:srgbClr val="FFFFFF">
                    <a:alpha val="100000"/>
                  </a:srgbClr>
                </a:solidFill>
                <a:latin typeface="Wingdings" panose="05000000000000000000"/>
                <a:ea typeface="Wingdings" panose="05000000000000000000"/>
                <a:cs typeface="Wingdings" panose="05000000000000000000"/>
              </a:rPr>
              <a:t> </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下雨避免施工</a:t>
            </a:r>
            <a:endParaRPr sz="1700" dirty="0">
              <a:latin typeface="微软雅黑" panose="020B0503020204020204" charset="-122"/>
              <a:ea typeface="微软雅黑" panose="020B0503020204020204" charset="-122"/>
              <a:cs typeface="微软雅黑" panose="020B0503020204020204" charset="-122"/>
            </a:endParaRPr>
          </a:p>
        </p:txBody>
      </p:sp>
      <p:sp>
        <p:nvSpPr>
          <p:cNvPr id="548" name="textbox 548"/>
          <p:cNvSpPr/>
          <p:nvPr/>
        </p:nvSpPr>
        <p:spPr>
          <a:xfrm>
            <a:off x="1327175" y="6654875"/>
            <a:ext cx="5484495" cy="32702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375"/>
              </a:lnSpc>
            </a:pPr>
            <a:endParaRPr sz="17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 name="rect 550"/>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552" name="picture 552"/>
          <p:cNvPicPr>
            <a:picLocks noChangeAspect="1"/>
          </p:cNvPicPr>
          <p:nvPr/>
        </p:nvPicPr>
        <p:blipFill>
          <a:blip r:embed="rId1"/>
          <a:stretch>
            <a:fillRect/>
          </a:stretch>
        </p:blipFill>
        <p:spPr>
          <a:xfrm rot="21600000">
            <a:off x="2109216" y="2161032"/>
            <a:ext cx="8092440" cy="4119371"/>
          </a:xfrm>
          <a:prstGeom prst="rect">
            <a:avLst/>
          </a:prstGeom>
        </p:spPr>
      </p:pic>
      <p:sp>
        <p:nvSpPr>
          <p:cNvPr id="554" name="textbox 554"/>
          <p:cNvSpPr/>
          <p:nvPr/>
        </p:nvSpPr>
        <p:spPr>
          <a:xfrm>
            <a:off x="955649" y="280123"/>
            <a:ext cx="11379200" cy="173037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90"/>
              </a:lnSpc>
            </a:pPr>
            <a:r>
              <a:rPr sz="3600" b="1" kern="0" spc="30" baseline="9000" dirty="0">
                <a:solidFill>
                  <a:srgbClr val="FFFFFF">
                    <a:alpha val="100000"/>
                  </a:srgbClr>
                </a:solidFill>
                <a:latin typeface="Arial" panose="020B0604020202020204"/>
                <a:ea typeface="Arial" panose="020B0604020202020204"/>
                <a:cs typeface="Arial" panose="020B0604020202020204"/>
              </a:rPr>
              <a:t>3.2</a:t>
            </a:r>
            <a:r>
              <a:rPr sz="2300" b="1" kern="0" spc="30" dirty="0">
                <a:solidFill>
                  <a:srgbClr val="FFFFFF">
                    <a:alpha val="100000"/>
                  </a:srgbClr>
                </a:solidFill>
                <a:latin typeface="Arial" panose="020B0604020202020204"/>
                <a:ea typeface="Arial" panose="020B0604020202020204"/>
                <a:cs typeface="Arial" panose="020B0604020202020204"/>
              </a:rPr>
              <a:t> </a:t>
            </a:r>
            <a:r>
              <a:rPr sz="3600" b="1" kern="0" spc="30" baseline="900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光伏电站施工工艺</a:t>
            </a:r>
            <a:r>
              <a:rPr sz="23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a:p>
            <a:pPr marL="12700" algn="l" rtl="0" eaLnBrk="0">
              <a:lnSpc>
                <a:spcPts val="2890"/>
              </a:lnSpc>
            </a:pPr>
            <a:r>
              <a:rPr sz="2700" b="1" kern="0" spc="90" dirty="0">
                <a:solidFill>
                  <a:srgbClr val="F29D27">
                    <a:alpha val="100000"/>
                  </a:srgbClr>
                </a:solidFill>
                <a:latin typeface="微软雅黑" panose="020B0503020204020204" charset="-122"/>
                <a:ea typeface="微软雅黑" panose="020B0503020204020204" charset="-122"/>
                <a:cs typeface="微软雅黑" panose="020B0503020204020204" charset="-122"/>
              </a:rPr>
              <a:t>光伏电站施工工艺</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44000"/>
              </a:lnSpc>
            </a:pPr>
            <a:endParaRPr sz="1000" dirty="0">
              <a:latin typeface="Arial" panose="020B0604020202020204"/>
              <a:ea typeface="Arial" panose="020B0604020202020204"/>
              <a:cs typeface="Arial" panose="020B0604020202020204"/>
            </a:endParaRPr>
          </a:p>
          <a:p>
            <a:pPr algn="l" rtl="0" eaLnBrk="0">
              <a:lnSpc>
                <a:spcPct val="107000"/>
              </a:lnSpc>
            </a:pPr>
            <a:endParaRPr sz="400" dirty="0">
              <a:latin typeface="Arial" panose="020B0604020202020204"/>
              <a:ea typeface="Arial" panose="020B0604020202020204"/>
              <a:cs typeface="Arial" panose="020B0604020202020204"/>
            </a:endParaRPr>
          </a:p>
          <a:p>
            <a:pPr marL="255270" algn="l" rtl="0" eaLnBrk="0">
              <a:lnSpc>
                <a:spcPct val="98000"/>
              </a:lnSpc>
              <a:spcBef>
                <a:spcPts val="0"/>
              </a:spcBef>
            </a:pPr>
            <a:r>
              <a:rPr sz="1700" kern="0" spc="90" dirty="0">
                <a:solidFill>
                  <a:srgbClr val="FF0000">
                    <a:alpha val="100000"/>
                  </a:srgbClr>
                </a:solidFill>
                <a:latin typeface="Wingdings" panose="05000000000000000000"/>
                <a:ea typeface="Wingdings" panose="05000000000000000000"/>
                <a:cs typeface="Wingdings" panose="05000000000000000000"/>
              </a:rPr>
              <a:t>n</a:t>
            </a:r>
            <a:r>
              <a:rPr sz="1700" kern="0" spc="-320" dirty="0">
                <a:solidFill>
                  <a:srgbClr val="FF0000">
                    <a:alpha val="100000"/>
                  </a:srgbClr>
                </a:solidFill>
                <a:latin typeface="Wingdings" panose="05000000000000000000"/>
                <a:ea typeface="Wingdings" panose="05000000000000000000"/>
                <a:cs typeface="Wingdings" panose="05000000000000000000"/>
              </a:rPr>
              <a:t> </a:t>
            </a:r>
            <a:r>
              <a:rPr sz="1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配套清洁和涂装一体化施工机器人</a:t>
            </a:r>
            <a:endParaRPr sz="17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 name="rect 55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560" name="picture 560"/>
          <p:cNvPicPr>
            <a:picLocks noChangeAspect="1"/>
          </p:cNvPicPr>
          <p:nvPr/>
        </p:nvPicPr>
        <p:blipFill>
          <a:blip r:embed="rId1"/>
          <a:stretch>
            <a:fillRect/>
          </a:stretch>
        </p:blipFill>
        <p:spPr>
          <a:xfrm rot="21600000">
            <a:off x="2685287" y="2104644"/>
            <a:ext cx="6925056" cy="4195571"/>
          </a:xfrm>
          <a:prstGeom prst="rect">
            <a:avLst/>
          </a:prstGeom>
        </p:spPr>
      </p:pic>
      <p:sp>
        <p:nvSpPr>
          <p:cNvPr id="562" name="textbox 562"/>
          <p:cNvSpPr/>
          <p:nvPr/>
        </p:nvSpPr>
        <p:spPr>
          <a:xfrm>
            <a:off x="955649" y="280123"/>
            <a:ext cx="11379200" cy="162051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90"/>
              </a:lnSpc>
            </a:pPr>
            <a:r>
              <a:rPr sz="3600" b="1" kern="0" spc="30" baseline="9000" dirty="0">
                <a:solidFill>
                  <a:srgbClr val="FFFFFF">
                    <a:alpha val="100000"/>
                  </a:srgbClr>
                </a:solidFill>
                <a:latin typeface="Arial" panose="020B0604020202020204"/>
                <a:ea typeface="Arial" panose="020B0604020202020204"/>
                <a:cs typeface="Arial" panose="020B0604020202020204"/>
              </a:rPr>
              <a:t>3.2</a:t>
            </a:r>
            <a:r>
              <a:rPr sz="2300" b="1" kern="0" spc="30" dirty="0">
                <a:solidFill>
                  <a:srgbClr val="FFFFFF">
                    <a:alpha val="100000"/>
                  </a:srgbClr>
                </a:solidFill>
                <a:latin typeface="Arial" panose="020B0604020202020204"/>
                <a:ea typeface="Arial" panose="020B0604020202020204"/>
                <a:cs typeface="Arial" panose="020B0604020202020204"/>
              </a:rPr>
              <a:t> </a:t>
            </a:r>
            <a:r>
              <a:rPr sz="3600" b="1" kern="0" spc="30" baseline="900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光伏电站施工工艺</a:t>
            </a:r>
            <a:r>
              <a:rPr sz="23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baseline="-17000" dirty="0">
              <a:latin typeface="微软雅黑" panose="020B0503020204020204" charset="-122"/>
              <a:ea typeface="微软雅黑" panose="020B0503020204020204" charset="-122"/>
              <a:cs typeface="微软雅黑" panose="020B0503020204020204" charset="-122"/>
            </a:endParaRPr>
          </a:p>
          <a:p>
            <a:pPr algn="l" rtl="0" eaLnBrk="0">
              <a:lnSpc>
                <a:spcPct val="110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marL="4083050" algn="l" rtl="0" eaLnBrk="0">
              <a:lnSpc>
                <a:spcPct val="87000"/>
              </a:lnSpc>
              <a:spcBef>
                <a:spcPts val="815"/>
              </a:spcBef>
            </a:pPr>
            <a:r>
              <a:rPr sz="2700" b="1" kern="0" spc="90" dirty="0">
                <a:solidFill>
                  <a:srgbClr val="F29D27">
                    <a:alpha val="100000"/>
                  </a:srgbClr>
                </a:solidFill>
                <a:latin typeface="微软雅黑" panose="020B0503020204020204" charset="-122"/>
                <a:ea typeface="微软雅黑" panose="020B0503020204020204" charset="-122"/>
                <a:cs typeface="微软雅黑" panose="020B0503020204020204" charset="-122"/>
              </a:rPr>
              <a:t>光伏电站施工工艺</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04000"/>
              </a:lnSpc>
            </a:pPr>
            <a:endParaRPr sz="1100" dirty="0">
              <a:latin typeface="Arial" panose="020B0604020202020204"/>
              <a:ea typeface="Arial" panose="020B0604020202020204"/>
              <a:cs typeface="Arial" panose="020B0604020202020204"/>
            </a:endParaRPr>
          </a:p>
          <a:p>
            <a:pPr marL="255270" algn="l" rtl="0" eaLnBrk="0">
              <a:lnSpc>
                <a:spcPct val="98000"/>
              </a:lnSpc>
              <a:spcBef>
                <a:spcPts val="5"/>
              </a:spcBef>
            </a:pPr>
            <a:r>
              <a:rPr sz="1700" kern="0" spc="90" dirty="0">
                <a:solidFill>
                  <a:srgbClr val="FF0000">
                    <a:alpha val="100000"/>
                  </a:srgbClr>
                </a:solidFill>
                <a:latin typeface="Wingdings" panose="05000000000000000000"/>
                <a:ea typeface="Wingdings" panose="05000000000000000000"/>
                <a:cs typeface="Wingdings" panose="05000000000000000000"/>
              </a:rPr>
              <a:t>n</a:t>
            </a:r>
            <a:r>
              <a:rPr sz="1700" kern="0" spc="-340" dirty="0">
                <a:solidFill>
                  <a:srgbClr val="FF0000">
                    <a:alpha val="100000"/>
                  </a:srgbClr>
                </a:solidFill>
                <a:latin typeface="Wingdings" panose="05000000000000000000"/>
                <a:ea typeface="Wingdings" panose="05000000000000000000"/>
                <a:cs typeface="Wingdings" panose="05000000000000000000"/>
              </a:rPr>
              <a:t> </a:t>
            </a:r>
            <a:r>
              <a:rPr sz="1700" b="1" kern="0" spc="90" dirty="0">
                <a:solidFill>
                  <a:srgbClr val="FF0000">
                    <a:alpha val="100000"/>
                  </a:srgbClr>
                </a:solidFill>
                <a:latin typeface="微软雅黑" panose="020B0503020204020204" charset="-122"/>
                <a:ea typeface="微软雅黑" panose="020B0503020204020204" charset="-122"/>
                <a:cs typeface="微软雅黑" panose="020B0503020204020204" charset="-122"/>
              </a:rPr>
              <a:t>配套施工机器</a:t>
            </a:r>
            <a:r>
              <a:rPr sz="17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人</a:t>
            </a:r>
            <a:endParaRPr sz="17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 name="rect 566"/>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sp>
        <p:nvSpPr>
          <p:cNvPr id="568" name="textbox 568"/>
          <p:cNvSpPr/>
          <p:nvPr/>
        </p:nvSpPr>
        <p:spPr>
          <a:xfrm>
            <a:off x="1204315" y="1085718"/>
            <a:ext cx="7399019" cy="1419225"/>
          </a:xfrm>
          <a:prstGeom prst="rect">
            <a:avLst/>
          </a:prstGeom>
          <a:noFill/>
          <a:ln w="0" cap="flat">
            <a:noFill/>
            <a:prstDash val="solid"/>
            <a:miter lim="0"/>
          </a:ln>
        </p:spPr>
        <p:txBody>
          <a:bodyPr vert="horz" wrap="square" lIns="0" tIns="0" rIns="0" bIns="0"/>
          <a:lstStyle/>
          <a:p>
            <a:pPr algn="l" rtl="0" eaLnBrk="0">
              <a:lnSpc>
                <a:spcPct val="76000"/>
              </a:lnSpc>
            </a:pPr>
            <a:endParaRPr sz="100" dirty="0">
              <a:latin typeface="Arial" panose="020B0604020202020204"/>
              <a:ea typeface="Arial" panose="020B0604020202020204"/>
              <a:cs typeface="Arial" panose="020B0604020202020204"/>
            </a:endParaRPr>
          </a:p>
          <a:p>
            <a:pPr algn="r" rtl="0" eaLnBrk="0">
              <a:lnSpc>
                <a:spcPct val="88000"/>
              </a:lnSpc>
            </a:pPr>
            <a:r>
              <a:rPr sz="2700" b="1" kern="0" spc="90" dirty="0">
                <a:solidFill>
                  <a:srgbClr val="F29D27">
                    <a:alpha val="100000"/>
                  </a:srgbClr>
                </a:solidFill>
                <a:latin typeface="微软雅黑" panose="020B0503020204020204" charset="-122"/>
                <a:ea typeface="微软雅黑" panose="020B0503020204020204" charset="-122"/>
                <a:cs typeface="微软雅黑" panose="020B0503020204020204" charset="-122"/>
              </a:rPr>
              <a:t>光伏玻璃生产工厂施工工艺</a:t>
            </a:r>
            <a:endParaRPr sz="2700" dirty="0">
              <a:latin typeface="微软雅黑" panose="020B0503020204020204" charset="-122"/>
              <a:ea typeface="微软雅黑" panose="020B0503020204020204" charset="-122"/>
              <a:cs typeface="微软雅黑" panose="020B0503020204020204" charset="-122"/>
            </a:endParaRPr>
          </a:p>
          <a:p>
            <a:pPr algn="l" rtl="0" eaLnBrk="0">
              <a:lnSpc>
                <a:spcPct val="157000"/>
              </a:lnSpc>
            </a:pPr>
            <a:endParaRPr sz="1000" dirty="0">
              <a:latin typeface="Arial" panose="020B0604020202020204"/>
              <a:ea typeface="Arial" panose="020B0604020202020204"/>
              <a:cs typeface="Arial" panose="020B0604020202020204"/>
            </a:endParaRPr>
          </a:p>
          <a:p>
            <a:pPr marL="12700" algn="l" rtl="0" eaLnBrk="0">
              <a:lnSpc>
                <a:spcPct val="98000"/>
              </a:lnSpc>
              <a:spcBef>
                <a:spcPts val="515"/>
              </a:spcBef>
            </a:pPr>
            <a:r>
              <a:rPr sz="1700" kern="0" spc="80" dirty="0">
                <a:solidFill>
                  <a:srgbClr val="FF0000">
                    <a:alpha val="100000"/>
                  </a:srgbClr>
                </a:solidFill>
                <a:latin typeface="Wingdings" panose="05000000000000000000"/>
                <a:ea typeface="Wingdings" panose="05000000000000000000"/>
                <a:cs typeface="Wingdings" panose="05000000000000000000"/>
              </a:rPr>
              <a:t>n</a:t>
            </a:r>
            <a:r>
              <a:rPr sz="1700" kern="0" spc="-290" dirty="0">
                <a:solidFill>
                  <a:srgbClr val="FF0000">
                    <a:alpha val="100000"/>
                  </a:srgbClr>
                </a:solidFill>
                <a:latin typeface="Wingdings" panose="05000000000000000000"/>
                <a:ea typeface="Wingdings" panose="05000000000000000000"/>
                <a:cs typeface="Wingdings" panose="05000000000000000000"/>
              </a:rPr>
              <a:t> </a:t>
            </a:r>
            <a:r>
              <a:rPr sz="17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一般采用辊涂方式进行施工</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03000"/>
              </a:lnSpc>
            </a:pPr>
            <a:endParaRPr sz="1100" dirty="0">
              <a:latin typeface="Arial" panose="020B0604020202020204"/>
              <a:ea typeface="Arial" panose="020B0604020202020204"/>
              <a:cs typeface="Arial" panose="020B0604020202020204"/>
            </a:endParaRPr>
          </a:p>
          <a:p>
            <a:pPr marL="12700" algn="l" rtl="0" eaLnBrk="0">
              <a:lnSpc>
                <a:spcPts val="2375"/>
              </a:lnSpc>
              <a:spcBef>
                <a:spcPts val="0"/>
              </a:spcBef>
            </a:pPr>
            <a:r>
              <a:rPr sz="1700" kern="0" spc="70" dirty="0">
                <a:solidFill>
                  <a:srgbClr val="FFFFFF">
                    <a:alpha val="100000"/>
                  </a:srgbClr>
                </a:solidFill>
                <a:latin typeface="Wingdings" panose="05000000000000000000"/>
                <a:ea typeface="Wingdings" panose="05000000000000000000"/>
                <a:cs typeface="Wingdings" panose="05000000000000000000"/>
              </a:rPr>
              <a:t>n</a:t>
            </a:r>
            <a:r>
              <a:rPr sz="1700" kern="0" spc="-300" dirty="0">
                <a:solidFill>
                  <a:srgbClr val="FFFFFF">
                    <a:alpha val="100000"/>
                  </a:srgbClr>
                </a:solidFill>
                <a:latin typeface="Wingdings" panose="05000000000000000000"/>
                <a:ea typeface="Wingdings" panose="05000000000000000000"/>
                <a:cs typeface="Wingdings" panose="05000000000000000000"/>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可低温100℃*5-10分钟固化</a:t>
            </a:r>
            <a:r>
              <a:rPr sz="17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，也可</a:t>
            </a:r>
            <a:r>
              <a:rPr sz="17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高温钢化（700℃*3-5分钟）</a:t>
            </a:r>
            <a:endParaRPr sz="1700" dirty="0">
              <a:latin typeface="微软雅黑" panose="020B0503020204020204" charset="-122"/>
              <a:ea typeface="微软雅黑" panose="020B0503020204020204" charset="-122"/>
              <a:cs typeface="微软雅黑" panose="020B0503020204020204" charset="-122"/>
            </a:endParaRPr>
          </a:p>
        </p:txBody>
      </p:sp>
      <p:pic>
        <p:nvPicPr>
          <p:cNvPr id="570" name="picture 570"/>
          <p:cNvPicPr>
            <a:picLocks noChangeAspect="1"/>
          </p:cNvPicPr>
          <p:nvPr/>
        </p:nvPicPr>
        <p:blipFill>
          <a:blip r:embed="rId1"/>
          <a:stretch>
            <a:fillRect/>
          </a:stretch>
        </p:blipFill>
        <p:spPr>
          <a:xfrm rot="21600000">
            <a:off x="8101215" y="5172722"/>
            <a:ext cx="3978109" cy="1083945"/>
          </a:xfrm>
          <a:prstGeom prst="rect">
            <a:avLst/>
          </a:prstGeom>
        </p:spPr>
      </p:pic>
      <p:graphicFrame>
        <p:nvGraphicFramePr>
          <p:cNvPr id="572" name="table 572"/>
          <p:cNvGraphicFramePr>
            <a:graphicFrameLocks noGrp="1"/>
          </p:cNvGraphicFramePr>
          <p:nvPr/>
        </p:nvGraphicFramePr>
        <p:xfrm>
          <a:off x="8278049" y="5275262"/>
          <a:ext cx="3726180" cy="851535"/>
        </p:xfrm>
        <a:graphic>
          <a:graphicData uri="http://schemas.openxmlformats.org/drawingml/2006/table">
            <a:tbl>
              <a:tblPr/>
              <a:tblGrid>
                <a:gridCol w="1347470"/>
                <a:gridCol w="2378710"/>
              </a:tblGrid>
              <a:tr h="851535">
                <a:tc>
                  <a:txBody>
                    <a:bodyPr/>
                    <a:lstStyle/>
                    <a:p>
                      <a:pPr marL="96520" algn="l" rtl="0" eaLnBrk="0">
                        <a:lnSpc>
                          <a:spcPts val="2265"/>
                        </a:lnSpc>
                      </a:pP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100℃*5-</a:t>
                      </a:r>
                      <a:endParaRPr sz="1700" dirty="0">
                        <a:latin typeface="微软雅黑" panose="020B0503020204020204" charset="-122"/>
                        <a:ea typeface="微软雅黑" panose="020B0503020204020204" charset="-122"/>
                        <a:cs typeface="微软雅黑" panose="020B0503020204020204" charset="-122"/>
                      </a:endParaRPr>
                    </a:p>
                    <a:p>
                      <a:pPr algn="l" rtl="0" eaLnBrk="0">
                        <a:lnSpc>
                          <a:spcPts val="2265"/>
                        </a:lnSpc>
                      </a:pP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10分钟固化</a:t>
                      </a:r>
                      <a:endParaRPr sz="1700" dirty="0">
                        <a:latin typeface="微软雅黑" panose="020B0503020204020204" charset="-122"/>
                        <a:ea typeface="微软雅黑" panose="020B0503020204020204" charset="-122"/>
                        <a:cs typeface="微软雅黑" panose="020B0503020204020204" charset="-122"/>
                      </a:endParaRPr>
                    </a:p>
                    <a:p>
                      <a:pPr marL="351155" algn="l" rtl="0" eaLnBrk="0">
                        <a:lnSpc>
                          <a:spcPct val="87000"/>
                        </a:lnSpc>
                        <a:spcBef>
                          <a:spcPts val="175"/>
                        </a:spcBef>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成膜</a:t>
                      </a:r>
                      <a:endParaRPr sz="17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a:noFill/>
                    </a:lnR>
                    <a:lnT>
                      <a:noFill/>
                    </a:lnT>
                    <a:lnB>
                      <a:noFill/>
                    </a:lnB>
                  </a:tcPr>
                </a:tc>
                <a:tc>
                  <a:txBody>
                    <a:bodyPr/>
                    <a:lstStyle/>
                    <a:p>
                      <a:pPr algn="l" rtl="0" eaLnBrk="0">
                        <a:lnSpc>
                          <a:spcPct val="46000"/>
                        </a:lnSpc>
                      </a:pPr>
                      <a:endParaRPr sz="100" dirty="0">
                        <a:latin typeface="Arial" panose="020B0604020202020204"/>
                        <a:ea typeface="Arial" panose="020B0604020202020204"/>
                        <a:cs typeface="Arial" panose="020B0604020202020204"/>
                      </a:endParaRPr>
                    </a:p>
                    <a:p>
                      <a:pPr marL="172085" algn="l" rtl="0" eaLnBrk="0">
                        <a:lnSpc>
                          <a:spcPts val="2115"/>
                        </a:lnSpc>
                      </a:pPr>
                      <a:r>
                        <a:rPr sz="2700" b="1" kern="0" spc="30" baseline="6000" dirty="0">
                          <a:solidFill>
                            <a:srgbClr val="FFFFFF">
                              <a:alpha val="100000"/>
                            </a:srgbClr>
                          </a:solidFill>
                          <a:latin typeface="微软雅黑" panose="020B0503020204020204" charset="-122"/>
                          <a:ea typeface="微软雅黑" panose="020B0503020204020204" charset="-122"/>
                          <a:cs typeface="微软雅黑" panose="020B0503020204020204" charset="-122"/>
                        </a:rPr>
                        <a:t>冷却</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700" b="1" kern="0" spc="30" baseline="-4000" dirty="0">
                          <a:solidFill>
                            <a:srgbClr val="FFFFFF">
                              <a:alpha val="100000"/>
                            </a:srgbClr>
                          </a:solidFill>
                          <a:latin typeface="微软雅黑" panose="020B0503020204020204" charset="-122"/>
                          <a:ea typeface="微软雅黑" panose="020B0503020204020204" charset="-122"/>
                          <a:cs typeface="微软雅黑" panose="020B0503020204020204" charset="-122"/>
                        </a:rPr>
                        <a:t>表面阻抗在</a:t>
                      </a:r>
                      <a:endParaRPr sz="2700" baseline="-4000" dirty="0">
                        <a:latin typeface="微软雅黑" panose="020B0503020204020204" charset="-122"/>
                        <a:ea typeface="微软雅黑" panose="020B0503020204020204" charset="-122"/>
                        <a:cs typeface="微软雅黑" panose="020B0503020204020204" charset="-122"/>
                      </a:endParaRPr>
                    </a:p>
                    <a:p>
                      <a:pPr marL="1166495" indent="-70485" algn="l" rtl="0" eaLnBrk="0">
                        <a:lnSpc>
                          <a:spcPct val="109000"/>
                        </a:lnSpc>
                        <a:spcBef>
                          <a:spcPts val="35"/>
                        </a:spcBef>
                      </a:pP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10</a:t>
                      </a:r>
                      <a:r>
                        <a:rPr sz="1800" b="1" kern="0" spc="-10" baseline="20000" dirty="0">
                          <a:solidFill>
                            <a:srgbClr val="FFFFFF">
                              <a:alpha val="100000"/>
                            </a:srgbClr>
                          </a:solidFill>
                          <a:latin typeface="微软雅黑" panose="020B0503020204020204" charset="-122"/>
                          <a:ea typeface="微软雅黑" panose="020B0503020204020204" charset="-122"/>
                          <a:cs typeface="微软雅黑" panose="020B0503020204020204" charset="-122"/>
                        </a:rPr>
                        <a:t>6</a:t>
                      </a:r>
                      <a:r>
                        <a:rPr sz="1100" b="1" kern="0" spc="-1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-10</a:t>
                      </a:r>
                      <a:r>
                        <a:rPr sz="1800" b="1" kern="0" spc="-10" baseline="20000" dirty="0">
                          <a:solidFill>
                            <a:srgbClr val="FFFFFF">
                              <a:alpha val="100000"/>
                            </a:srgbClr>
                          </a:solidFill>
                          <a:latin typeface="微软雅黑" panose="020B0503020204020204" charset="-122"/>
                          <a:ea typeface="微软雅黑" panose="020B0503020204020204" charset="-122"/>
                          <a:cs typeface="微软雅黑" panose="020B0503020204020204" charset="-122"/>
                        </a:rPr>
                        <a:t>9</a:t>
                      </a:r>
                      <a:r>
                        <a:rPr sz="11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，透</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光率&gt;94%</a:t>
                      </a:r>
                      <a:endParaRPr sz="1700" dirty="0">
                        <a:latin typeface="微软雅黑" panose="020B0503020204020204" charset="-122"/>
                        <a:ea typeface="微软雅黑" panose="020B0503020204020204" charset="-122"/>
                        <a:cs typeface="微软雅黑" panose="020B0503020204020204" charset="-122"/>
                      </a:endParaRPr>
                    </a:p>
                  </a:txBody>
                  <a:tcPr marL="0" marR="0" marT="0" marB="0" vert="horz">
                    <a:lnL>
                      <a:noFill/>
                    </a:lnL>
                    <a:lnR>
                      <a:noFill/>
                    </a:lnR>
                    <a:lnT>
                      <a:noFill/>
                    </a:lnT>
                    <a:lnB>
                      <a:noFill/>
                    </a:lnB>
                  </a:tcPr>
                </a:tc>
              </a:tr>
            </a:tbl>
          </a:graphicData>
        </a:graphic>
      </p:graphicFrame>
      <p:grpSp>
        <p:nvGrpSpPr>
          <p:cNvPr id="22" name="group 22"/>
          <p:cNvGrpSpPr/>
          <p:nvPr/>
        </p:nvGrpSpPr>
        <p:grpSpPr>
          <a:xfrm rot="21600000">
            <a:off x="9680143" y="2933700"/>
            <a:ext cx="2481376" cy="1071892"/>
            <a:chOff x="0" y="0"/>
            <a:chExt cx="2481376" cy="1071892"/>
          </a:xfrm>
        </p:grpSpPr>
        <p:pic>
          <p:nvPicPr>
            <p:cNvPr id="574" name="picture 574"/>
            <p:cNvPicPr>
              <a:picLocks noChangeAspect="1"/>
            </p:cNvPicPr>
            <p:nvPr/>
          </p:nvPicPr>
          <p:blipFill>
            <a:blip r:embed="rId2"/>
            <a:stretch>
              <a:fillRect/>
            </a:stretch>
          </p:blipFill>
          <p:spPr>
            <a:xfrm rot="21600000">
              <a:off x="0" y="0"/>
              <a:ext cx="2481376" cy="1071892"/>
            </a:xfrm>
            <a:prstGeom prst="rect">
              <a:avLst/>
            </a:prstGeom>
          </p:spPr>
        </p:pic>
        <p:sp>
          <p:nvSpPr>
            <p:cNvPr id="576" name="textbox 576"/>
            <p:cNvSpPr/>
            <p:nvPr/>
          </p:nvSpPr>
          <p:spPr>
            <a:xfrm>
              <a:off x="-12700" y="-12700"/>
              <a:ext cx="2506979" cy="1120139"/>
            </a:xfrm>
            <a:prstGeom prst="rect">
              <a:avLst/>
            </a:prstGeom>
            <a:noFill/>
            <a:ln w="0" cap="flat">
              <a:noFill/>
              <a:prstDash val="solid"/>
              <a:miter lim="0"/>
            </a:ln>
          </p:spPr>
          <p:txBody>
            <a:bodyPr vert="horz" wrap="square" lIns="0" tIns="0" rIns="0" bIns="0"/>
            <a:lstStyle/>
            <a:p>
              <a:pPr algn="l" rtl="0" eaLnBrk="0">
                <a:lnSpc>
                  <a:spcPct val="109000"/>
                </a:lnSpc>
              </a:pPr>
              <a:endParaRPr sz="700" dirty="0">
                <a:latin typeface="Arial" panose="020B0604020202020204"/>
                <a:ea typeface="Arial" panose="020B0604020202020204"/>
                <a:cs typeface="Arial" panose="020B0604020202020204"/>
              </a:endParaRPr>
            </a:p>
            <a:p>
              <a:pPr marL="211455" algn="l" rtl="0" eaLnBrk="0">
                <a:lnSpc>
                  <a:spcPts val="2115"/>
                </a:lnSpc>
                <a:spcBef>
                  <a:spcPts val="0"/>
                </a:spcBef>
              </a:pPr>
              <a:r>
                <a:rPr sz="2700" b="1" kern="0" spc="30" baseline="6000" dirty="0">
                  <a:solidFill>
                    <a:srgbClr val="FFFFFF">
                      <a:alpha val="100000"/>
                    </a:srgbClr>
                  </a:solidFill>
                  <a:latin typeface="微软雅黑" panose="020B0503020204020204" charset="-122"/>
                  <a:ea typeface="微软雅黑" panose="020B0503020204020204" charset="-122"/>
                  <a:cs typeface="微软雅黑" panose="020B0503020204020204" charset="-122"/>
                </a:rPr>
                <a:t>冷却</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700" b="1" kern="0" spc="30" baseline="-4000" dirty="0">
                  <a:solidFill>
                    <a:srgbClr val="FFFFFF">
                      <a:alpha val="100000"/>
                    </a:srgbClr>
                  </a:solidFill>
                  <a:latin typeface="微软雅黑" panose="020B0503020204020204" charset="-122"/>
                  <a:ea typeface="微软雅黑" panose="020B0503020204020204" charset="-122"/>
                  <a:cs typeface="微软雅黑" panose="020B0503020204020204" charset="-122"/>
                </a:rPr>
                <a:t>表面阻抗在</a:t>
              </a:r>
              <a:endParaRPr sz="2700" baseline="-4000" dirty="0">
                <a:latin typeface="微软雅黑" panose="020B0503020204020204" charset="-122"/>
                <a:ea typeface="微软雅黑" panose="020B0503020204020204" charset="-122"/>
                <a:cs typeface="微软雅黑" panose="020B0503020204020204" charset="-122"/>
              </a:endParaRPr>
            </a:p>
            <a:p>
              <a:pPr marL="1206500" indent="-70485" algn="l" rtl="0" eaLnBrk="0">
                <a:lnSpc>
                  <a:spcPct val="115000"/>
                </a:lnSpc>
                <a:spcBef>
                  <a:spcPts val="20"/>
                </a:spcBef>
              </a:pP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10</a:t>
              </a:r>
              <a:r>
                <a:rPr sz="1800" b="1" kern="0" spc="-10" baseline="20000" dirty="0">
                  <a:solidFill>
                    <a:srgbClr val="FFFFFF">
                      <a:alpha val="100000"/>
                    </a:srgbClr>
                  </a:solidFill>
                  <a:latin typeface="微软雅黑" panose="020B0503020204020204" charset="-122"/>
                  <a:ea typeface="微软雅黑" panose="020B0503020204020204" charset="-122"/>
                  <a:cs typeface="微软雅黑" panose="020B0503020204020204" charset="-122"/>
                </a:rPr>
                <a:t>6</a:t>
              </a:r>
              <a:r>
                <a:rPr sz="1100" b="1" kern="0" spc="-1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-10</a:t>
              </a:r>
              <a:r>
                <a:rPr sz="1800" b="1" kern="0" spc="-10" baseline="20000" dirty="0">
                  <a:solidFill>
                    <a:srgbClr val="FFFFFF">
                      <a:alpha val="100000"/>
                    </a:srgbClr>
                  </a:solidFill>
                  <a:latin typeface="微软雅黑" panose="020B0503020204020204" charset="-122"/>
                  <a:ea typeface="微软雅黑" panose="020B0503020204020204" charset="-122"/>
                  <a:cs typeface="微软雅黑" panose="020B0503020204020204" charset="-122"/>
                </a:rPr>
                <a:t>9</a:t>
              </a:r>
              <a:r>
                <a:rPr sz="1100" b="1" kern="0" spc="-1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7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，透</a:t>
              </a: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光率&gt;94%</a:t>
              </a:r>
              <a:endParaRPr sz="1700" dirty="0">
                <a:latin typeface="微软雅黑" panose="020B0503020204020204" charset="-122"/>
                <a:ea typeface="微软雅黑" panose="020B0503020204020204" charset="-122"/>
                <a:cs typeface="微软雅黑" panose="020B0503020204020204" charset="-122"/>
              </a:endParaRPr>
            </a:p>
          </p:txBody>
        </p:sp>
      </p:grpSp>
      <p:graphicFrame>
        <p:nvGraphicFramePr>
          <p:cNvPr id="580" name="table 580"/>
          <p:cNvGraphicFramePr>
            <a:graphicFrameLocks noGrp="1"/>
          </p:cNvGraphicFramePr>
          <p:nvPr/>
        </p:nvGraphicFramePr>
        <p:xfrm>
          <a:off x="5757506" y="2948876"/>
          <a:ext cx="1508125" cy="1083945"/>
        </p:xfrm>
        <a:graphic>
          <a:graphicData uri="http://schemas.openxmlformats.org/drawingml/2006/table">
            <a:tbl>
              <a:tblPr>
                <a:solidFill>
                  <a:srgbClr val="00B050"/>
                </a:solidFill>
              </a:tblPr>
              <a:tblGrid>
                <a:gridCol w="1508125"/>
              </a:tblGrid>
              <a:tr h="1077595">
                <a:tc>
                  <a:txBody>
                    <a:bodyPr/>
                    <a:lstStyle/>
                    <a:p>
                      <a:pPr algn="l" rtl="0" eaLnBrk="0">
                        <a:lnSpc>
                          <a:spcPct val="112000"/>
                        </a:lnSpc>
                      </a:pPr>
                      <a:endParaRPr sz="600" dirty="0">
                        <a:latin typeface="Arial" panose="020B0604020202020204"/>
                        <a:ea typeface="Arial" panose="020B0604020202020204"/>
                        <a:cs typeface="Arial" panose="020B0604020202020204"/>
                      </a:endParaRPr>
                    </a:p>
                    <a:p>
                      <a:pPr marL="273050" algn="l" rtl="0" eaLnBrk="0">
                        <a:lnSpc>
                          <a:spcPts val="2265"/>
                        </a:lnSpc>
                        <a:spcBef>
                          <a:spcPts val="0"/>
                        </a:spcBef>
                      </a:pP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100℃*5-</a:t>
                      </a:r>
                      <a:endParaRPr sz="1700" dirty="0">
                        <a:latin typeface="微软雅黑" panose="020B0503020204020204" charset="-122"/>
                        <a:ea typeface="微软雅黑" panose="020B0503020204020204" charset="-122"/>
                        <a:cs typeface="微软雅黑" panose="020B0503020204020204" charset="-122"/>
                      </a:endParaRPr>
                    </a:p>
                    <a:p>
                      <a:pPr marL="176530" algn="l" rtl="0" eaLnBrk="0">
                        <a:lnSpc>
                          <a:spcPts val="2265"/>
                        </a:lnSpc>
                      </a:pPr>
                      <a:r>
                        <a:rPr sz="17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10分钟固化</a:t>
                      </a:r>
                      <a:endParaRPr sz="1700" dirty="0">
                        <a:latin typeface="微软雅黑" panose="020B0503020204020204" charset="-122"/>
                        <a:ea typeface="微软雅黑" panose="020B0503020204020204" charset="-122"/>
                        <a:cs typeface="微软雅黑" panose="020B0503020204020204" charset="-122"/>
                      </a:endParaRPr>
                    </a:p>
                    <a:p>
                      <a:pPr marL="528320" algn="l" rtl="0" eaLnBrk="0">
                        <a:lnSpc>
                          <a:spcPct val="87000"/>
                        </a:lnSpc>
                        <a:spcBef>
                          <a:spcPts val="175"/>
                        </a:spcBef>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成膜</a:t>
                      </a:r>
                      <a:endParaRPr sz="17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5CBA46"/>
                      </a:solidFill>
                      <a:prstDash val="solid"/>
                      <a:round/>
                      <a:headEnd type="none" w="med" len="med"/>
                      <a:tailEnd type="none" w="med" len="med"/>
                    </a:lnL>
                    <a:lnR w="6350" cap="flat" cmpd="sng" algn="ctr">
                      <a:solidFill>
                        <a:srgbClr val="5CBA46"/>
                      </a:solidFill>
                      <a:prstDash val="solid"/>
                      <a:round/>
                      <a:headEnd type="none" w="med" len="med"/>
                      <a:tailEnd type="none" w="med" len="med"/>
                    </a:lnR>
                    <a:lnT w="6350" cap="flat" cmpd="sng" algn="ctr">
                      <a:solidFill>
                        <a:srgbClr val="5CBA46"/>
                      </a:solidFill>
                      <a:prstDash val="solid"/>
                      <a:round/>
                      <a:headEnd type="none" w="med" len="med"/>
                      <a:tailEnd type="none" w="med" len="med"/>
                    </a:lnT>
                    <a:lnB w="6350" cap="flat" cmpd="sng" algn="ctr">
                      <a:solidFill>
                        <a:srgbClr val="5CBA46"/>
                      </a:solidFill>
                      <a:prstDash val="solid"/>
                      <a:round/>
                      <a:headEnd type="none" w="med" len="med"/>
                      <a:tailEnd type="none" w="med" len="med"/>
                    </a:lnB>
                    <a:solidFill>
                      <a:srgbClr val="00B050"/>
                    </a:solidFill>
                  </a:tcPr>
                </a:tc>
              </a:tr>
            </a:tbl>
          </a:graphicData>
        </a:graphic>
      </p:graphicFrame>
      <p:sp>
        <p:nvSpPr>
          <p:cNvPr id="582" name="textbox 582"/>
          <p:cNvSpPr/>
          <p:nvPr/>
        </p:nvSpPr>
        <p:spPr>
          <a:xfrm>
            <a:off x="781532" y="5198363"/>
            <a:ext cx="1508125" cy="1084580"/>
          </a:xfrm>
          <a:prstGeom prst="rect">
            <a:avLst/>
          </a:prstGeom>
          <a:solidFill>
            <a:srgbClr val="03B04F">
              <a:alpha val="100000"/>
            </a:srgbClr>
          </a:solidFill>
          <a:ln w="0" cap="flat">
            <a:noFill/>
            <a:prstDash val="solid"/>
            <a:miter lim="0"/>
          </a:ln>
        </p:spPr>
        <p:txBody>
          <a:bodyPr vert="horz" wrap="square" lIns="0" tIns="0" rIns="0" bIns="0"/>
          <a:lstStyle/>
          <a:p>
            <a:pPr algn="l" rtl="0" eaLnBrk="0">
              <a:lnSpc>
                <a:spcPct val="136000"/>
              </a:lnSpc>
            </a:pPr>
            <a:endParaRPr sz="200" dirty="0">
              <a:latin typeface="Arial" panose="020B0604020202020204"/>
              <a:ea typeface="Arial" panose="020B0604020202020204"/>
              <a:cs typeface="Arial" panose="020B0604020202020204"/>
            </a:endParaRPr>
          </a:p>
          <a:p>
            <a:pPr marL="170815" algn="l" rtl="0" eaLnBrk="0">
              <a:lnSpc>
                <a:spcPts val="2375"/>
              </a:lnSpc>
              <a:spcBef>
                <a:spcPts val="0"/>
              </a:spcBef>
            </a:pP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方案2</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05000"/>
              </a:lnSpc>
            </a:pPr>
            <a:endParaRPr sz="500" dirty="0">
              <a:latin typeface="Arial" panose="020B0604020202020204"/>
              <a:ea typeface="Arial" panose="020B0604020202020204"/>
              <a:cs typeface="Arial" panose="020B0604020202020204"/>
            </a:endParaRPr>
          </a:p>
          <a:p>
            <a:pPr marL="299720" algn="l" rtl="0" eaLnBrk="0">
              <a:lnSpc>
                <a:spcPct val="88000"/>
              </a:lnSpc>
              <a:spcBef>
                <a:spcPts val="0"/>
              </a:spcBef>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玻璃清洁</a:t>
            </a:r>
            <a:endParaRPr sz="1700" dirty="0">
              <a:latin typeface="微软雅黑" panose="020B0503020204020204" charset="-122"/>
              <a:ea typeface="微软雅黑" panose="020B0503020204020204" charset="-122"/>
              <a:cs typeface="微软雅黑" panose="020B0503020204020204" charset="-122"/>
            </a:endParaRPr>
          </a:p>
        </p:txBody>
      </p:sp>
      <p:sp>
        <p:nvSpPr>
          <p:cNvPr id="584" name="textbox 584"/>
          <p:cNvSpPr/>
          <p:nvPr/>
        </p:nvSpPr>
        <p:spPr>
          <a:xfrm>
            <a:off x="3326891" y="2961449"/>
            <a:ext cx="1508760" cy="1084580"/>
          </a:xfrm>
          <a:prstGeom prst="rect">
            <a:avLst/>
          </a:prstGeom>
          <a:solidFill>
            <a:srgbClr val="01B04F">
              <a:alpha val="100000"/>
            </a:srgbClr>
          </a:solidFill>
          <a:ln w="0" cap="flat">
            <a:noFill/>
            <a:prstDash val="solid"/>
            <a:miter lim="0"/>
          </a:ln>
        </p:spPr>
        <p:txBody>
          <a:bodyPr vert="horz" wrap="square" lIns="0" tIns="0" rIns="0" bIns="0"/>
          <a:lstStyle/>
          <a:p>
            <a:pPr algn="l" rtl="0" eaLnBrk="0">
              <a:lnSpc>
                <a:spcPct val="138000"/>
              </a:lnSpc>
            </a:pPr>
            <a:endParaRPr sz="1000" dirty="0">
              <a:latin typeface="Arial" panose="020B0604020202020204"/>
              <a:ea typeface="Arial" panose="020B0604020202020204"/>
              <a:cs typeface="Arial" panose="020B0604020202020204"/>
            </a:endParaRPr>
          </a:p>
          <a:p>
            <a:pPr algn="l" rtl="0" eaLnBrk="0">
              <a:lnSpc>
                <a:spcPct val="138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499110" algn="l" rtl="0" eaLnBrk="0">
              <a:lnSpc>
                <a:spcPct val="87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辊涂</a:t>
            </a:r>
            <a:endParaRPr sz="1700" dirty="0">
              <a:latin typeface="微软雅黑" panose="020B0503020204020204" charset="-122"/>
              <a:ea typeface="微软雅黑" panose="020B0503020204020204" charset="-122"/>
              <a:cs typeface="微软雅黑" panose="020B0503020204020204" charset="-122"/>
            </a:endParaRPr>
          </a:p>
        </p:txBody>
      </p:sp>
      <p:sp>
        <p:nvSpPr>
          <p:cNvPr id="586" name="textbox 586"/>
          <p:cNvSpPr/>
          <p:nvPr/>
        </p:nvSpPr>
        <p:spPr>
          <a:xfrm>
            <a:off x="8183129" y="2927998"/>
            <a:ext cx="1508760" cy="1083944"/>
          </a:xfrm>
          <a:prstGeom prst="rect">
            <a:avLst/>
          </a:prstGeom>
          <a:solidFill>
            <a:srgbClr val="0BB14E">
              <a:alpha val="96862"/>
            </a:srgbClr>
          </a:solidFill>
          <a:ln w="0" cap="flat">
            <a:noFill/>
            <a:prstDash val="solid"/>
            <a:miter lim="0"/>
          </a:ln>
        </p:spPr>
        <p:txBody>
          <a:bodyPr vert="horz" wrap="square" lIns="0" tIns="0" rIns="0" bIns="0"/>
          <a:lstStyle/>
          <a:p>
            <a:pPr algn="l" rtl="0" eaLnBrk="0">
              <a:lnSpc>
                <a:spcPct val="144000"/>
              </a:lnSpc>
            </a:pPr>
            <a:endParaRPr sz="1000" dirty="0">
              <a:latin typeface="Arial" panose="020B0604020202020204"/>
              <a:ea typeface="Arial" panose="020B0604020202020204"/>
              <a:cs typeface="Arial" panose="020B0604020202020204"/>
            </a:endParaRPr>
          </a:p>
          <a:p>
            <a:pPr algn="l" rtl="0" eaLnBrk="0">
              <a:lnSpc>
                <a:spcPct val="144000"/>
              </a:lnSpc>
            </a:pPr>
            <a:endParaRPr sz="1000" dirty="0">
              <a:latin typeface="Arial" panose="020B0604020202020204"/>
              <a:ea typeface="Arial" panose="020B0604020202020204"/>
              <a:cs typeface="Arial" panose="020B0604020202020204"/>
            </a:endParaRPr>
          </a:p>
          <a:p>
            <a:pPr marL="266700" algn="l" rtl="0" eaLnBrk="0">
              <a:lnSpc>
                <a:spcPct val="88000"/>
              </a:lnSpc>
              <a:spcBef>
                <a:spcPts val="5"/>
              </a:spcBef>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高温钢化</a:t>
            </a:r>
            <a:endParaRPr sz="1700" dirty="0">
              <a:latin typeface="微软雅黑" panose="020B0503020204020204" charset="-122"/>
              <a:ea typeface="微软雅黑" panose="020B0503020204020204" charset="-122"/>
              <a:cs typeface="微软雅黑" panose="020B0503020204020204" charset="-122"/>
            </a:endParaRPr>
          </a:p>
        </p:txBody>
      </p:sp>
      <p:grpSp>
        <p:nvGrpSpPr>
          <p:cNvPr id="24" name="group 24"/>
          <p:cNvGrpSpPr/>
          <p:nvPr/>
        </p:nvGrpSpPr>
        <p:grpSpPr>
          <a:xfrm rot="21600000">
            <a:off x="3244976" y="5206174"/>
            <a:ext cx="1508125" cy="1083945"/>
            <a:chOff x="0" y="0"/>
            <a:chExt cx="1508125" cy="1083945"/>
          </a:xfrm>
        </p:grpSpPr>
        <p:pic>
          <p:nvPicPr>
            <p:cNvPr id="588" name="picture 588"/>
            <p:cNvPicPr>
              <a:picLocks noChangeAspect="1"/>
            </p:cNvPicPr>
            <p:nvPr/>
          </p:nvPicPr>
          <p:blipFill>
            <a:blip r:embed="rId3"/>
            <a:stretch>
              <a:fillRect/>
            </a:stretch>
          </p:blipFill>
          <p:spPr>
            <a:xfrm rot="21600000">
              <a:off x="0" y="0"/>
              <a:ext cx="1508125" cy="1083945"/>
            </a:xfrm>
            <a:prstGeom prst="rect">
              <a:avLst/>
            </a:prstGeom>
          </p:spPr>
        </p:pic>
        <p:sp>
          <p:nvSpPr>
            <p:cNvPr id="590" name="textbox 590"/>
            <p:cNvSpPr/>
            <p:nvPr/>
          </p:nvSpPr>
          <p:spPr>
            <a:xfrm>
              <a:off x="-12700" y="-12700"/>
              <a:ext cx="1534160" cy="1111885"/>
            </a:xfrm>
            <a:prstGeom prst="rect">
              <a:avLst/>
            </a:prstGeom>
            <a:noFill/>
            <a:ln w="0" cap="flat">
              <a:noFill/>
              <a:prstDash val="solid"/>
              <a:miter lim="0"/>
            </a:ln>
          </p:spPr>
          <p:txBody>
            <a:bodyPr vert="horz" wrap="square" lIns="0" tIns="0" rIns="0" bIns="0"/>
            <a:lstStyle/>
            <a:p>
              <a:pPr algn="l" rtl="0" eaLnBrk="0">
                <a:lnSpc>
                  <a:spcPct val="134000"/>
                </a:lnSpc>
              </a:pPr>
              <a:endParaRPr sz="1000" dirty="0">
                <a:latin typeface="Arial" panose="020B0604020202020204"/>
                <a:ea typeface="Arial" panose="020B0604020202020204"/>
                <a:cs typeface="Arial" panose="020B0604020202020204"/>
              </a:endParaRPr>
            </a:p>
            <a:p>
              <a:pPr algn="l" rtl="0" eaLnBrk="0">
                <a:lnSpc>
                  <a:spcPct val="135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255905" algn="l" rtl="0" eaLnBrk="0">
                <a:lnSpc>
                  <a:spcPct val="88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高温钢化</a:t>
              </a:r>
              <a:endParaRPr sz="1700" dirty="0">
                <a:latin typeface="微软雅黑" panose="020B0503020204020204" charset="-122"/>
                <a:ea typeface="微软雅黑" panose="020B0503020204020204" charset="-122"/>
                <a:cs typeface="微软雅黑" panose="020B0503020204020204" charset="-122"/>
              </a:endParaRPr>
            </a:p>
          </p:txBody>
        </p:sp>
      </p:grpSp>
      <p:sp>
        <p:nvSpPr>
          <p:cNvPr id="592" name="textbox 592"/>
          <p:cNvSpPr/>
          <p:nvPr/>
        </p:nvSpPr>
        <p:spPr>
          <a:xfrm>
            <a:off x="5675591" y="5193601"/>
            <a:ext cx="1508125" cy="1084580"/>
          </a:xfrm>
          <a:prstGeom prst="rect">
            <a:avLst/>
          </a:prstGeom>
          <a:solidFill>
            <a:srgbClr val="0EB14E">
              <a:alpha val="95686"/>
            </a:srgbClr>
          </a:solidFill>
          <a:ln w="0" cap="flat">
            <a:noFill/>
            <a:prstDash val="solid"/>
            <a:miter lim="0"/>
          </a:ln>
        </p:spPr>
        <p:txBody>
          <a:bodyPr vert="horz" wrap="square" lIns="0" tIns="0" rIns="0" bIns="0"/>
          <a:lstStyle/>
          <a:p>
            <a:pPr algn="l" rtl="0" eaLnBrk="0">
              <a:lnSpc>
                <a:spcPct val="139000"/>
              </a:lnSpc>
            </a:pPr>
            <a:endParaRPr sz="1000" dirty="0">
              <a:latin typeface="Arial" panose="020B0604020202020204"/>
              <a:ea typeface="Arial" panose="020B0604020202020204"/>
              <a:cs typeface="Arial" panose="020B0604020202020204"/>
            </a:endParaRPr>
          </a:p>
          <a:p>
            <a:pPr algn="l" rtl="0" eaLnBrk="0">
              <a:lnSpc>
                <a:spcPct val="139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619760" algn="l" rtl="0" eaLnBrk="0">
              <a:lnSpc>
                <a:spcPct val="87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辊涂</a:t>
            </a:r>
            <a:endParaRPr sz="1700" dirty="0">
              <a:latin typeface="微软雅黑" panose="020B0503020204020204" charset="-122"/>
              <a:ea typeface="微软雅黑" panose="020B0503020204020204" charset="-122"/>
              <a:cs typeface="微软雅黑" panose="020B0503020204020204" charset="-122"/>
            </a:endParaRPr>
          </a:p>
        </p:txBody>
      </p:sp>
      <p:graphicFrame>
        <p:nvGraphicFramePr>
          <p:cNvPr id="594" name="table 594"/>
          <p:cNvGraphicFramePr>
            <a:graphicFrameLocks noGrp="1"/>
          </p:cNvGraphicFramePr>
          <p:nvPr/>
        </p:nvGraphicFramePr>
        <p:xfrm>
          <a:off x="863447" y="2953639"/>
          <a:ext cx="1507489" cy="1083310"/>
        </p:xfrm>
        <a:graphic>
          <a:graphicData uri="http://schemas.openxmlformats.org/drawingml/2006/table">
            <a:tbl>
              <a:tblPr>
                <a:solidFill>
                  <a:srgbClr val="00B050"/>
                </a:solidFill>
              </a:tblPr>
              <a:tblGrid>
                <a:gridCol w="1507489"/>
              </a:tblGrid>
              <a:tr h="1076960">
                <a:tc>
                  <a:txBody>
                    <a:bodyPr/>
                    <a:lstStyle/>
                    <a:p>
                      <a:pPr algn="l" rtl="0" eaLnBrk="0">
                        <a:lnSpc>
                          <a:spcPct val="103000"/>
                        </a:lnSpc>
                      </a:pPr>
                      <a:endParaRPr sz="500" dirty="0">
                        <a:latin typeface="Arial" panose="020B0604020202020204"/>
                        <a:ea typeface="Arial" panose="020B0604020202020204"/>
                        <a:cs typeface="Arial" panose="020B0604020202020204"/>
                      </a:endParaRPr>
                    </a:p>
                    <a:p>
                      <a:pPr marL="116205" algn="l" rtl="0" eaLnBrk="0">
                        <a:lnSpc>
                          <a:spcPts val="2375"/>
                        </a:lnSpc>
                        <a:spcBef>
                          <a:spcPts val="0"/>
                        </a:spcBef>
                      </a:pPr>
                      <a:r>
                        <a:rPr sz="17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方案1</a:t>
                      </a:r>
                      <a:endParaRPr sz="1700" dirty="0">
                        <a:latin typeface="微软雅黑" panose="020B0503020204020204" charset="-122"/>
                        <a:ea typeface="微软雅黑" panose="020B0503020204020204" charset="-122"/>
                        <a:cs typeface="微软雅黑" panose="020B0503020204020204" charset="-122"/>
                      </a:endParaRPr>
                    </a:p>
                    <a:p>
                      <a:pPr marL="299720" algn="l" rtl="0" eaLnBrk="0">
                        <a:lnSpc>
                          <a:spcPct val="88000"/>
                        </a:lnSpc>
                        <a:spcBef>
                          <a:spcPts val="340"/>
                        </a:spcBef>
                      </a:pPr>
                      <a:r>
                        <a:rPr sz="1700" b="1" kern="0" spc="90" dirty="0">
                          <a:solidFill>
                            <a:srgbClr val="FFFFFF">
                              <a:alpha val="100000"/>
                            </a:srgbClr>
                          </a:solidFill>
                          <a:latin typeface="微软雅黑" panose="020B0503020204020204" charset="-122"/>
                          <a:ea typeface="微软雅黑" panose="020B0503020204020204" charset="-122"/>
                          <a:cs typeface="微软雅黑" panose="020B0503020204020204" charset="-122"/>
                        </a:rPr>
                        <a:t>玻璃清洁</a:t>
                      </a:r>
                      <a:endParaRPr sz="1700" dirty="0">
                        <a:latin typeface="微软雅黑" panose="020B0503020204020204" charset="-122"/>
                        <a:ea typeface="微软雅黑" panose="020B0503020204020204" charset="-122"/>
                        <a:cs typeface="微软雅黑" panose="020B0503020204020204" charset="-122"/>
                      </a:endParaRPr>
                    </a:p>
                  </a:txBody>
                  <a:tcPr marL="0" marR="0" marT="0" marB="0" vert="horz">
                    <a:lnL w="6350" cap="flat" cmpd="sng" algn="ctr">
                      <a:solidFill>
                        <a:srgbClr val="5CBA46"/>
                      </a:solidFill>
                      <a:prstDash val="solid"/>
                      <a:round/>
                      <a:headEnd type="none" w="med" len="med"/>
                      <a:tailEnd type="none" w="med" len="med"/>
                    </a:lnL>
                    <a:lnR w="6350" cap="flat" cmpd="sng" algn="ctr">
                      <a:solidFill>
                        <a:srgbClr val="5CBA46"/>
                      </a:solidFill>
                      <a:prstDash val="solid"/>
                      <a:round/>
                      <a:headEnd type="none" w="med" len="med"/>
                      <a:tailEnd type="none" w="med" len="med"/>
                    </a:lnR>
                    <a:lnT w="6350" cap="flat" cmpd="sng" algn="ctr">
                      <a:solidFill>
                        <a:srgbClr val="5CBA46"/>
                      </a:solidFill>
                      <a:prstDash val="solid"/>
                      <a:round/>
                      <a:headEnd type="none" w="med" len="med"/>
                      <a:tailEnd type="none" w="med" len="med"/>
                    </a:lnT>
                    <a:lnB w="6350" cap="flat" cmpd="sng" algn="ctr">
                      <a:solidFill>
                        <a:srgbClr val="5CBA46"/>
                      </a:solidFill>
                      <a:prstDash val="solid"/>
                      <a:round/>
                      <a:headEnd type="none" w="med" len="med"/>
                      <a:tailEnd type="none" w="med" len="med"/>
                    </a:lnB>
                    <a:solidFill>
                      <a:srgbClr val="00B050"/>
                    </a:solidFill>
                  </a:tcPr>
                </a:tc>
              </a:tr>
            </a:tbl>
          </a:graphicData>
        </a:graphic>
      </p:graphicFrame>
      <p:sp>
        <p:nvSpPr>
          <p:cNvPr id="596" name="textbox 596"/>
          <p:cNvSpPr/>
          <p:nvPr/>
        </p:nvSpPr>
        <p:spPr>
          <a:xfrm>
            <a:off x="955649" y="279819"/>
            <a:ext cx="4179570" cy="332740"/>
          </a:xfrm>
          <a:prstGeom prst="rect">
            <a:avLst/>
          </a:prstGeom>
          <a:noFill/>
          <a:ln w="0" cap="flat">
            <a:noFill/>
            <a:prstDash val="solid"/>
            <a:miter lim="0"/>
          </a:ln>
        </p:spPr>
        <p:txBody>
          <a:bodyPr vert="horz" wrap="square" lIns="0" tIns="0" rIns="0" bIns="0"/>
          <a:lstStyle/>
          <a:p>
            <a:pPr algn="l" rtl="0" eaLnBrk="0">
              <a:lnSpc>
                <a:spcPct val="73000"/>
              </a:lnSpc>
            </a:pPr>
            <a:endParaRPr sz="100" dirty="0">
              <a:latin typeface="Arial" panose="020B0604020202020204"/>
              <a:ea typeface="Arial" panose="020B0604020202020204"/>
              <a:cs typeface="Arial" panose="020B0604020202020204"/>
            </a:endParaRPr>
          </a:p>
          <a:p>
            <a:pPr marL="12700" algn="l" rtl="0" eaLnBrk="0">
              <a:lnSpc>
                <a:spcPct val="88000"/>
              </a:lnSpc>
            </a:pPr>
            <a:r>
              <a:rPr sz="2300" b="1" kern="0" spc="80" dirty="0">
                <a:solidFill>
                  <a:srgbClr val="FFFFFF">
                    <a:alpha val="100000"/>
                  </a:srgbClr>
                </a:solidFill>
                <a:latin typeface="Arial" panose="020B0604020202020204"/>
                <a:ea typeface="Arial" panose="020B0604020202020204"/>
                <a:cs typeface="Arial" panose="020B0604020202020204"/>
              </a:rPr>
              <a:t>3.3 </a:t>
            </a:r>
            <a:r>
              <a:rPr sz="23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光伏玻璃生产工厂施</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工工艺</a:t>
            </a:r>
            <a:endParaRPr sz="2300" dirty="0">
              <a:latin typeface="微软雅黑" panose="020B0503020204020204" charset="-122"/>
              <a:ea typeface="微软雅黑" panose="020B0503020204020204" charset="-122"/>
              <a:cs typeface="微软雅黑" panose="020B0503020204020204" charset="-122"/>
            </a:endParaRPr>
          </a:p>
        </p:txBody>
      </p:sp>
      <p:sp>
        <p:nvSpPr>
          <p:cNvPr id="598" name="textbox 598"/>
          <p:cNvSpPr/>
          <p:nvPr/>
        </p:nvSpPr>
        <p:spPr>
          <a:xfrm>
            <a:off x="2409799" y="5141785"/>
            <a:ext cx="3018154" cy="33527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440"/>
              </a:lnSpc>
            </a:pPr>
            <a:r>
              <a:rPr sz="17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700℃            </a:t>
            </a:r>
            <a:r>
              <a:rPr sz="17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700" b="1" kern="0" spc="20" baseline="3000" dirty="0">
                <a:solidFill>
                  <a:srgbClr val="FFFFFF">
                    <a:alpha val="100000"/>
                  </a:srgbClr>
                </a:solidFill>
                <a:latin typeface="微软雅黑" panose="020B0503020204020204" charset="-122"/>
                <a:ea typeface="微软雅黑" panose="020B0503020204020204" charset="-122"/>
                <a:cs typeface="微软雅黑" panose="020B0503020204020204" charset="-122"/>
              </a:rPr>
              <a:t>冷却</a:t>
            </a:r>
            <a:endParaRPr sz="2700" baseline="3000" dirty="0">
              <a:latin typeface="微软雅黑" panose="020B0503020204020204" charset="-122"/>
              <a:ea typeface="微软雅黑" panose="020B0503020204020204" charset="-122"/>
              <a:cs typeface="微软雅黑" panose="020B0503020204020204" charset="-122"/>
            </a:endParaRPr>
          </a:p>
        </p:txBody>
      </p:sp>
      <p:pic>
        <p:nvPicPr>
          <p:cNvPr id="600" name="picture 600"/>
          <p:cNvPicPr>
            <a:picLocks noChangeAspect="1"/>
          </p:cNvPicPr>
          <p:nvPr/>
        </p:nvPicPr>
        <p:blipFill>
          <a:blip r:embed="rId4"/>
          <a:stretch>
            <a:fillRect/>
          </a:stretch>
        </p:blipFill>
        <p:spPr>
          <a:xfrm rot="21600000">
            <a:off x="7264679" y="3252749"/>
            <a:ext cx="934503" cy="420306"/>
          </a:xfrm>
          <a:prstGeom prst="rect">
            <a:avLst/>
          </a:prstGeom>
        </p:spPr>
      </p:pic>
      <p:sp>
        <p:nvSpPr>
          <p:cNvPr id="602" name="textbox 602"/>
          <p:cNvSpPr/>
          <p:nvPr/>
        </p:nvSpPr>
        <p:spPr>
          <a:xfrm>
            <a:off x="7297140" y="2977070"/>
            <a:ext cx="847089" cy="101917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83185" algn="l" rtl="0" eaLnBrk="0">
              <a:lnSpc>
                <a:spcPts val="2375"/>
              </a:lnSpc>
            </a:pP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700℃</a:t>
            </a:r>
            <a:endParaRPr sz="1700" dirty="0">
              <a:latin typeface="微软雅黑" panose="020B0503020204020204" charset="-122"/>
              <a:ea typeface="微软雅黑" panose="020B0503020204020204" charset="-122"/>
              <a:cs typeface="微软雅黑" panose="020B0503020204020204" charset="-122"/>
            </a:endParaRPr>
          </a:p>
          <a:p>
            <a:pPr marL="12700" algn="l" rtl="0" eaLnBrk="0">
              <a:lnSpc>
                <a:spcPts val="5450"/>
              </a:lnSpc>
            </a:pP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3-5分钟</a:t>
            </a:r>
            <a:endParaRPr sz="1700" dirty="0">
              <a:latin typeface="微软雅黑" panose="020B0503020204020204" charset="-122"/>
              <a:ea typeface="微软雅黑" panose="020B0503020204020204" charset="-122"/>
              <a:cs typeface="微软雅黑" panose="020B0503020204020204" charset="-122"/>
            </a:endParaRPr>
          </a:p>
        </p:txBody>
      </p:sp>
      <p:pic>
        <p:nvPicPr>
          <p:cNvPr id="604" name="picture 604"/>
          <p:cNvPicPr>
            <a:picLocks noChangeAspect="1"/>
          </p:cNvPicPr>
          <p:nvPr/>
        </p:nvPicPr>
        <p:blipFill>
          <a:blip r:embed="rId5"/>
          <a:stretch>
            <a:fillRect/>
          </a:stretch>
        </p:blipFill>
        <p:spPr>
          <a:xfrm rot="21600000">
            <a:off x="2308072" y="5497359"/>
            <a:ext cx="948601" cy="420306"/>
          </a:xfrm>
          <a:prstGeom prst="rect">
            <a:avLst/>
          </a:prstGeom>
        </p:spPr>
      </p:pic>
      <p:pic>
        <p:nvPicPr>
          <p:cNvPr id="606" name="picture 606"/>
          <p:cNvPicPr>
            <a:picLocks noChangeAspect="1"/>
          </p:cNvPicPr>
          <p:nvPr/>
        </p:nvPicPr>
        <p:blipFill>
          <a:blip r:embed="rId6"/>
          <a:stretch>
            <a:fillRect/>
          </a:stretch>
        </p:blipFill>
        <p:spPr>
          <a:xfrm rot="21600000">
            <a:off x="2389987" y="3252635"/>
            <a:ext cx="948600" cy="420306"/>
          </a:xfrm>
          <a:prstGeom prst="rect">
            <a:avLst/>
          </a:prstGeom>
        </p:spPr>
      </p:pic>
      <p:pic>
        <p:nvPicPr>
          <p:cNvPr id="608" name="picture 608"/>
          <p:cNvPicPr>
            <a:picLocks noChangeAspect="1"/>
          </p:cNvPicPr>
          <p:nvPr/>
        </p:nvPicPr>
        <p:blipFill>
          <a:blip r:embed="rId7"/>
          <a:stretch>
            <a:fillRect/>
          </a:stretch>
        </p:blipFill>
        <p:spPr>
          <a:xfrm rot="21600000">
            <a:off x="4747069" y="5491645"/>
            <a:ext cx="937679" cy="420306"/>
          </a:xfrm>
          <a:prstGeom prst="rect">
            <a:avLst/>
          </a:prstGeom>
        </p:spPr>
      </p:pic>
      <p:pic>
        <p:nvPicPr>
          <p:cNvPr id="610" name="picture 610"/>
          <p:cNvPicPr>
            <a:picLocks noChangeAspect="1"/>
          </p:cNvPicPr>
          <p:nvPr/>
        </p:nvPicPr>
        <p:blipFill>
          <a:blip r:embed="rId8"/>
          <a:stretch>
            <a:fillRect/>
          </a:stretch>
        </p:blipFill>
        <p:spPr>
          <a:xfrm rot="21600000">
            <a:off x="4828984" y="3246920"/>
            <a:ext cx="937678" cy="420306"/>
          </a:xfrm>
          <a:prstGeom prst="rect">
            <a:avLst/>
          </a:prstGeom>
        </p:spPr>
      </p:pic>
      <p:pic>
        <p:nvPicPr>
          <p:cNvPr id="612" name="picture 612"/>
          <p:cNvPicPr>
            <a:picLocks noChangeAspect="1"/>
          </p:cNvPicPr>
          <p:nvPr/>
        </p:nvPicPr>
        <p:blipFill>
          <a:blip r:embed="rId9"/>
          <a:stretch>
            <a:fillRect/>
          </a:stretch>
        </p:blipFill>
        <p:spPr>
          <a:xfrm rot="21600000">
            <a:off x="7182764" y="5497474"/>
            <a:ext cx="934503" cy="420306"/>
          </a:xfrm>
          <a:prstGeom prst="rect">
            <a:avLst/>
          </a:prstGeom>
        </p:spPr>
      </p:pic>
      <p:sp>
        <p:nvSpPr>
          <p:cNvPr id="614" name="textbox 614"/>
          <p:cNvSpPr/>
          <p:nvPr/>
        </p:nvSpPr>
        <p:spPr>
          <a:xfrm>
            <a:off x="9839325" y="280670"/>
            <a:ext cx="2494915" cy="54038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
        <p:nvSpPr>
          <p:cNvPr id="616" name="textbox 616"/>
          <p:cNvSpPr/>
          <p:nvPr/>
        </p:nvSpPr>
        <p:spPr>
          <a:xfrm>
            <a:off x="2379700" y="5946216"/>
            <a:ext cx="847089" cy="32702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375"/>
              </a:lnSpc>
            </a:pPr>
            <a:r>
              <a:rPr sz="17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3-5分钟</a:t>
            </a:r>
            <a:endParaRPr sz="1700" dirty="0">
              <a:latin typeface="微软雅黑" panose="020B0503020204020204" charset="-122"/>
              <a:ea typeface="微软雅黑" panose="020B0503020204020204" charset="-122"/>
              <a:cs typeface="微软雅黑" panose="020B0503020204020204" charset="-122"/>
            </a:endParaRPr>
          </a:p>
        </p:txBody>
      </p:sp>
      <p:sp>
        <p:nvSpPr>
          <p:cNvPr id="618" name="textbox 618"/>
          <p:cNvSpPr/>
          <p:nvPr/>
        </p:nvSpPr>
        <p:spPr>
          <a:xfrm>
            <a:off x="4991201" y="2766466"/>
            <a:ext cx="480059" cy="523875"/>
          </a:xfrm>
          <a:prstGeom prst="rect">
            <a:avLst/>
          </a:prstGeom>
          <a:noFill/>
          <a:ln w="0" cap="flat">
            <a:noFill/>
            <a:prstDash val="solid"/>
            <a:miter lim="0"/>
          </a:ln>
        </p:spPr>
        <p:txBody>
          <a:bodyPr vert="horz" wrap="square" lIns="0" tIns="0" rIns="0" bIns="0"/>
          <a:lstStyle/>
          <a:p>
            <a:pPr algn="l" rtl="0" eaLnBrk="0">
              <a:lnSpc>
                <a:spcPct val="19000"/>
              </a:lnSpc>
            </a:pPr>
            <a:endParaRPr sz="100" dirty="0">
              <a:latin typeface="Arial" panose="020B0604020202020204"/>
              <a:ea typeface="Arial" panose="020B0604020202020204"/>
              <a:cs typeface="Arial" panose="020B0604020202020204"/>
            </a:endParaRPr>
          </a:p>
          <a:p>
            <a:pPr marL="12700" algn="l" rtl="0" eaLnBrk="0">
              <a:lnSpc>
                <a:spcPct val="98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低温</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烘烤</a:t>
            </a:r>
            <a:endParaRPr sz="1700" dirty="0">
              <a:latin typeface="微软雅黑" panose="020B0503020204020204" charset="-122"/>
              <a:ea typeface="微软雅黑" panose="020B0503020204020204" charset="-122"/>
              <a:cs typeface="微软雅黑" panose="020B0503020204020204" charset="-122"/>
            </a:endParaRPr>
          </a:p>
        </p:txBody>
      </p:sp>
      <p:sp>
        <p:nvSpPr>
          <p:cNvPr id="620" name="textbox 620"/>
          <p:cNvSpPr/>
          <p:nvPr/>
        </p:nvSpPr>
        <p:spPr>
          <a:xfrm>
            <a:off x="7316572" y="4937531"/>
            <a:ext cx="480059" cy="523875"/>
          </a:xfrm>
          <a:prstGeom prst="rect">
            <a:avLst/>
          </a:prstGeom>
          <a:noFill/>
          <a:ln w="0" cap="flat">
            <a:noFill/>
            <a:prstDash val="solid"/>
            <a:miter lim="0"/>
          </a:ln>
        </p:spPr>
        <p:txBody>
          <a:bodyPr vert="horz" wrap="square" lIns="0" tIns="0" rIns="0" bIns="0"/>
          <a:lstStyle/>
          <a:p>
            <a:pPr algn="l" rtl="0" eaLnBrk="0">
              <a:lnSpc>
                <a:spcPct val="19000"/>
              </a:lnSpc>
            </a:pPr>
            <a:endParaRPr sz="100" dirty="0">
              <a:latin typeface="Arial" panose="020B0604020202020204"/>
              <a:ea typeface="Arial" panose="020B0604020202020204"/>
              <a:cs typeface="Arial" panose="020B0604020202020204"/>
            </a:endParaRPr>
          </a:p>
          <a:p>
            <a:pPr marL="12700" algn="l" rtl="0" eaLnBrk="0">
              <a:lnSpc>
                <a:spcPct val="98000"/>
              </a:lnSpc>
            </a:pP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低温</a:t>
            </a:r>
            <a:r>
              <a:rPr sz="17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烘烤</a:t>
            </a:r>
            <a:endParaRPr sz="1700" dirty="0">
              <a:latin typeface="微软雅黑" panose="020B0503020204020204" charset="-122"/>
              <a:ea typeface="微软雅黑" panose="020B0503020204020204" charset="-122"/>
              <a:cs typeface="微软雅黑" panose="020B0503020204020204" charset="-122"/>
            </a:endParaRPr>
          </a:p>
        </p:txBody>
      </p:sp>
      <p:sp>
        <p:nvSpPr>
          <p:cNvPr id="622" name="textbox 622"/>
          <p:cNvSpPr/>
          <p:nvPr/>
        </p:nvSpPr>
        <p:spPr>
          <a:xfrm>
            <a:off x="2556167" y="3020339"/>
            <a:ext cx="478790" cy="249554"/>
          </a:xfrm>
          <a:prstGeom prst="rect">
            <a:avLst/>
          </a:prstGeom>
          <a:noFill/>
          <a:ln w="0" cap="flat">
            <a:noFill/>
            <a:prstDash val="solid"/>
            <a:miter lim="0"/>
          </a:ln>
        </p:spPr>
        <p:txBody>
          <a:bodyPr vert="horz" wrap="square" lIns="0" tIns="0" rIns="0" bIns="0"/>
          <a:lstStyle/>
          <a:p>
            <a:pPr algn="l" rtl="0" eaLnBrk="0">
              <a:lnSpc>
                <a:spcPct val="91000"/>
              </a:lnSpc>
            </a:pPr>
            <a:endParaRPr sz="100" dirty="0">
              <a:latin typeface="Arial" panose="020B0604020202020204"/>
              <a:ea typeface="Arial" panose="020B0604020202020204"/>
              <a:cs typeface="Arial" panose="020B0604020202020204"/>
            </a:endParaRPr>
          </a:p>
          <a:p>
            <a:pPr marL="12700" algn="l" rtl="0" eaLnBrk="0">
              <a:lnSpc>
                <a:spcPct val="86000"/>
              </a:lnSpc>
            </a:pPr>
            <a:r>
              <a:rPr sz="17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干燥</a:t>
            </a:r>
            <a:endParaRPr sz="17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8" name="rect 64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650" name="picture 650"/>
          <p:cNvPicPr>
            <a:picLocks noChangeAspect="1"/>
          </p:cNvPicPr>
          <p:nvPr/>
        </p:nvPicPr>
        <p:blipFill>
          <a:blip r:embed="rId1"/>
          <a:stretch>
            <a:fillRect/>
          </a:stretch>
        </p:blipFill>
        <p:spPr>
          <a:xfrm rot="21600000">
            <a:off x="2581198" y="1784375"/>
            <a:ext cx="2241169" cy="2241169"/>
          </a:xfrm>
          <a:prstGeom prst="rect">
            <a:avLst/>
          </a:prstGeom>
        </p:spPr>
      </p:pic>
      <p:sp>
        <p:nvSpPr>
          <p:cNvPr id="652" name="textbox 652"/>
          <p:cNvSpPr/>
          <p:nvPr/>
        </p:nvSpPr>
        <p:spPr>
          <a:xfrm>
            <a:off x="3546981" y="2464360"/>
            <a:ext cx="7530465" cy="624840"/>
          </a:xfrm>
          <a:prstGeom prst="rect">
            <a:avLst/>
          </a:prstGeom>
          <a:noFill/>
          <a:ln w="0" cap="flat">
            <a:noFill/>
            <a:prstDash val="solid"/>
            <a:miter lim="0"/>
          </a:ln>
        </p:spPr>
        <p:txBody>
          <a:bodyPr vert="horz" wrap="square" lIns="0" tIns="0" rIns="0" bIns="0"/>
          <a:lstStyle/>
          <a:p>
            <a:pPr algn="l" rtl="0" eaLnBrk="0">
              <a:lnSpc>
                <a:spcPct val="97000"/>
              </a:lnSpc>
            </a:pPr>
            <a:endParaRPr sz="100" dirty="0">
              <a:latin typeface="Arial" panose="020B0604020202020204"/>
              <a:ea typeface="Arial" panose="020B0604020202020204"/>
              <a:cs typeface="Arial" panose="020B0604020202020204"/>
            </a:endParaRPr>
          </a:p>
          <a:p>
            <a:pPr marL="12700" algn="l" rtl="0" eaLnBrk="0">
              <a:lnSpc>
                <a:spcPct val="89000"/>
              </a:lnSpc>
            </a:pPr>
            <a:r>
              <a:rPr sz="4400" b="1" kern="0" spc="0" dirty="0">
                <a:solidFill>
                  <a:srgbClr val="FFFFFF">
                    <a:alpha val="100000"/>
                  </a:srgbClr>
                </a:solidFill>
                <a:latin typeface="Arial" panose="020B0604020202020204"/>
                <a:ea typeface="Arial" panose="020B0604020202020204"/>
                <a:cs typeface="Arial" panose="020B0604020202020204"/>
              </a:rPr>
              <a:t>4.</a:t>
            </a:r>
            <a:r>
              <a:rPr lang="zh-CN" sz="4400" b="1" kern="0" spc="0" dirty="0">
                <a:solidFill>
                  <a:srgbClr val="FFFFFF">
                    <a:alpha val="100000"/>
                  </a:srgbClr>
                </a:solidFill>
                <a:latin typeface="微软雅黑" panose="020B0503020204020204" charset="-122"/>
                <a:ea typeface="微软雅黑" panose="020B0503020204020204" charset="-122"/>
                <a:cs typeface="Arial" panose="020B0604020202020204"/>
              </a:rPr>
              <a:t>弘慧</a:t>
            </a:r>
            <a:r>
              <a:rPr sz="44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a:t>
            </a:r>
            <a:r>
              <a:rPr sz="4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施工案例</a:t>
            </a:r>
            <a:endParaRPr sz="4400" dirty="0">
              <a:latin typeface="微软雅黑" panose="020B0503020204020204" charset="-122"/>
              <a:ea typeface="微软雅黑" panose="020B0503020204020204" charset="-122"/>
              <a:cs typeface="微软雅黑" panose="020B0503020204020204" charset="-122"/>
            </a:endParaRPr>
          </a:p>
        </p:txBody>
      </p:sp>
      <p:sp>
        <p:nvSpPr>
          <p:cNvPr id="656" name="textbox 656"/>
          <p:cNvSpPr/>
          <p:nvPr/>
        </p:nvSpPr>
        <p:spPr>
          <a:xfrm>
            <a:off x="11805856" y="6836854"/>
            <a:ext cx="90169" cy="127635"/>
          </a:xfrm>
          <a:prstGeom prst="rect">
            <a:avLst/>
          </a:prstGeom>
          <a:noFill/>
          <a:ln w="0" cap="flat">
            <a:noFill/>
            <a:prstDash val="solid"/>
            <a:miter lim="0"/>
          </a:ln>
        </p:spPr>
        <p:txBody>
          <a:bodyPr vert="horz" wrap="square" lIns="0" tIns="0" rIns="0" bIns="0"/>
          <a:lstStyle/>
          <a:p>
            <a:pPr algn="l" rtl="0" eaLnBrk="0">
              <a:lnSpc>
                <a:spcPct val="81000"/>
              </a:lnSpc>
            </a:pPr>
            <a:endParaRPr sz="100" dirty="0">
              <a:latin typeface="Arial" panose="020B0604020202020204"/>
              <a:ea typeface="Arial" panose="020B0604020202020204"/>
              <a:cs typeface="Arial" panose="020B0604020202020204"/>
            </a:endParaRPr>
          </a:p>
          <a:p>
            <a:pPr algn="r" rtl="0" eaLnBrk="0">
              <a:lnSpc>
                <a:spcPct val="67000"/>
              </a:lnSpc>
            </a:pPr>
            <a:r>
              <a:rPr sz="1000" kern="0" spc="-20" dirty="0">
                <a:solidFill>
                  <a:srgbClr val="898989">
                    <a:alpha val="100000"/>
                  </a:srgbClr>
                </a:solidFill>
                <a:latin typeface="Calibri" panose="020F0502020204030204"/>
                <a:ea typeface="Calibri" panose="020F0502020204030204"/>
                <a:cs typeface="Calibri" panose="020F0502020204030204"/>
              </a:rPr>
              <a:t>1</a:t>
            </a:r>
            <a:endParaRPr sz="1000" dirty="0">
              <a:latin typeface="Calibri" panose="020F0502020204030204"/>
              <a:ea typeface="Calibri" panose="020F0502020204030204"/>
              <a:cs typeface="Calibri" panose="020F0502020204030204"/>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 name="rect 65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660" name="picture 660"/>
          <p:cNvPicPr>
            <a:picLocks noChangeAspect="1"/>
          </p:cNvPicPr>
          <p:nvPr/>
        </p:nvPicPr>
        <p:blipFill>
          <a:blip r:embed="rId1"/>
          <a:stretch>
            <a:fillRect/>
          </a:stretch>
        </p:blipFill>
        <p:spPr>
          <a:xfrm rot="21600000">
            <a:off x="1262321" y="1775504"/>
            <a:ext cx="4761499" cy="4701819"/>
          </a:xfrm>
          <a:prstGeom prst="rect">
            <a:avLst/>
          </a:prstGeom>
        </p:spPr>
      </p:pic>
      <p:pic>
        <p:nvPicPr>
          <p:cNvPr id="664" name="picture 664"/>
          <p:cNvPicPr>
            <a:picLocks noChangeAspect="1"/>
          </p:cNvPicPr>
          <p:nvPr/>
        </p:nvPicPr>
        <p:blipFill>
          <a:blip r:embed="rId2"/>
          <a:stretch>
            <a:fillRect/>
          </a:stretch>
        </p:blipFill>
        <p:spPr>
          <a:xfrm rot="21600000">
            <a:off x="6591026" y="4163701"/>
            <a:ext cx="4761499" cy="2313623"/>
          </a:xfrm>
          <a:prstGeom prst="rect">
            <a:avLst/>
          </a:prstGeom>
        </p:spPr>
      </p:pic>
      <p:pic>
        <p:nvPicPr>
          <p:cNvPr id="666" name="picture 666"/>
          <p:cNvPicPr>
            <a:picLocks noChangeAspect="1"/>
          </p:cNvPicPr>
          <p:nvPr/>
        </p:nvPicPr>
        <p:blipFill>
          <a:blip r:embed="rId3"/>
          <a:stretch>
            <a:fillRect/>
          </a:stretch>
        </p:blipFill>
        <p:spPr>
          <a:xfrm rot="21600000">
            <a:off x="6591026" y="1775504"/>
            <a:ext cx="4761499" cy="2313622"/>
          </a:xfrm>
          <a:prstGeom prst="rect">
            <a:avLst/>
          </a:prstGeom>
        </p:spPr>
      </p:pic>
      <p:sp>
        <p:nvSpPr>
          <p:cNvPr id="668" name="textbox 668"/>
          <p:cNvSpPr/>
          <p:nvPr/>
        </p:nvSpPr>
        <p:spPr>
          <a:xfrm>
            <a:off x="850341" y="310236"/>
            <a:ext cx="7146925" cy="97345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50" dirty="0">
                <a:solidFill>
                  <a:srgbClr val="FFFFFF">
                    <a:alpha val="100000"/>
                  </a:srgbClr>
                </a:solidFill>
                <a:latin typeface="Arial" panose="020B0604020202020204"/>
                <a:ea typeface="Arial" panose="020B0604020202020204"/>
                <a:cs typeface="Arial" panose="020B0604020202020204"/>
              </a:rPr>
              <a:t>4.1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应用场景</a:t>
            </a:r>
            <a:r>
              <a:rPr sz="2300" b="1" kern="0" spc="3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：分布式光伏</a:t>
            </a:r>
            <a:endParaRPr sz="2300" dirty="0">
              <a:latin typeface="微软雅黑" panose="020B0503020204020204" charset="-122"/>
              <a:ea typeface="微软雅黑" panose="020B0503020204020204" charset="-122"/>
              <a:cs typeface="微软雅黑" panose="020B0503020204020204" charset="-122"/>
            </a:endParaRPr>
          </a:p>
          <a:p>
            <a:pPr algn="l" rtl="0" eaLnBrk="0">
              <a:lnSpc>
                <a:spcPct val="164000"/>
              </a:lnSpc>
            </a:pPr>
            <a:endParaRPr sz="1000" dirty="0">
              <a:latin typeface="Arial" panose="020B0604020202020204"/>
              <a:ea typeface="Arial" panose="020B0604020202020204"/>
              <a:cs typeface="Arial" panose="020B0604020202020204"/>
            </a:endParaRPr>
          </a:p>
          <a:p>
            <a:pPr algn="l" rtl="0" eaLnBrk="0">
              <a:lnSpc>
                <a:spcPct val="115000"/>
              </a:lnSpc>
            </a:pPr>
            <a:endParaRPr sz="500" dirty="0">
              <a:latin typeface="Arial" panose="020B0604020202020204"/>
              <a:ea typeface="Arial" panose="020B0604020202020204"/>
              <a:cs typeface="Arial" panose="020B0604020202020204"/>
            </a:endParaRPr>
          </a:p>
          <a:p>
            <a:pPr algn="r" rtl="0" eaLnBrk="0">
              <a:lnSpc>
                <a:spcPct val="87000"/>
              </a:lnSpc>
              <a:spcBef>
                <a:spcPts val="5"/>
              </a:spcBef>
            </a:pPr>
            <a:r>
              <a:rPr sz="2300" b="1" kern="0" spc="90" dirty="0">
                <a:solidFill>
                  <a:srgbClr val="F0A22E">
                    <a:alpha val="100000"/>
                  </a:srgbClr>
                </a:solidFill>
                <a:latin typeface="微软雅黑" panose="020B0503020204020204" charset="-122"/>
                <a:ea typeface="微软雅黑" panose="020B0503020204020204" charset="-122"/>
                <a:cs typeface="微软雅黑" panose="020B0503020204020204" charset="-122"/>
              </a:rPr>
              <a:t>不同应用场景解决方案</a:t>
            </a:r>
            <a:endParaRPr sz="2300" dirty="0">
              <a:latin typeface="微软雅黑" panose="020B0503020204020204" charset="-122"/>
              <a:ea typeface="微软雅黑" panose="020B0503020204020204" charset="-122"/>
              <a:cs typeface="微软雅黑" panose="020B0503020204020204" charset="-122"/>
            </a:endParaRPr>
          </a:p>
        </p:txBody>
      </p:sp>
      <p:sp>
        <p:nvSpPr>
          <p:cNvPr id="670" name="textbox 670"/>
          <p:cNvSpPr/>
          <p:nvPr/>
        </p:nvSpPr>
        <p:spPr>
          <a:xfrm>
            <a:off x="1326294" y="6611050"/>
            <a:ext cx="1736725" cy="474344"/>
          </a:xfrm>
          <a:prstGeom prst="rect">
            <a:avLst/>
          </a:prstGeom>
          <a:noFill/>
          <a:ln w="0" cap="flat">
            <a:noFill/>
            <a:prstDash val="solid"/>
            <a:miter lim="0"/>
          </a:ln>
        </p:spPr>
        <p:txBody>
          <a:bodyPr vert="horz" wrap="square" lIns="0" tIns="0" rIns="0" bIns="0"/>
          <a:lstStyle/>
          <a:p>
            <a:pPr algn="l" rtl="0" eaLnBrk="0">
              <a:lnSpc>
                <a:spcPct val="83000"/>
              </a:lnSpc>
            </a:pPr>
            <a:endParaRPr sz="1400" dirty="0">
              <a:latin typeface="微软雅黑" panose="020B0503020204020204" charset="-122"/>
              <a:ea typeface="微软雅黑" panose="020B0503020204020204" charset="-122"/>
              <a:cs typeface="微软雅黑" panose="020B0503020204020204" charset="-122"/>
            </a:endParaRPr>
          </a:p>
        </p:txBody>
      </p:sp>
      <p:sp>
        <p:nvSpPr>
          <p:cNvPr id="674" name="textbox 674"/>
          <p:cNvSpPr/>
          <p:nvPr/>
        </p:nvSpPr>
        <p:spPr>
          <a:xfrm>
            <a:off x="1382621" y="1406879"/>
            <a:ext cx="2432685" cy="29273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algn="r" rtl="0" eaLnBrk="0">
              <a:lnSpc>
                <a:spcPts val="2105"/>
              </a:lnSpc>
            </a:pP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污染源：</a:t>
            </a:r>
            <a:r>
              <a:rPr sz="1500" b="1" kern="0" spc="-2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油漆（工业厂房）</a:t>
            </a:r>
            <a:endParaRPr sz="1500" dirty="0">
              <a:latin typeface="微软雅黑" panose="020B0503020204020204" charset="-122"/>
              <a:ea typeface="微软雅黑" panose="020B0503020204020204" charset="-122"/>
              <a:cs typeface="微软雅黑" panose="020B0503020204020204" charset="-122"/>
            </a:endParaRPr>
          </a:p>
        </p:txBody>
      </p:sp>
      <p:sp>
        <p:nvSpPr>
          <p:cNvPr id="676" name="textbox 676"/>
          <p:cNvSpPr/>
          <p:nvPr/>
        </p:nvSpPr>
        <p:spPr>
          <a:xfrm>
            <a:off x="6711287" y="1427199"/>
            <a:ext cx="2229485" cy="29273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algn="r" rtl="0" eaLnBrk="0">
              <a:lnSpc>
                <a:spcPts val="2105"/>
              </a:lnSpc>
            </a:pPr>
            <a:r>
              <a:rPr sz="15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污染源：</a:t>
            </a:r>
            <a:r>
              <a:rPr sz="15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木屑（木材厂）</a:t>
            </a:r>
            <a:endParaRPr sz="1500" dirty="0">
              <a:latin typeface="微软雅黑" panose="020B0503020204020204" charset="-122"/>
              <a:ea typeface="微软雅黑" panose="020B0503020204020204" charset="-122"/>
              <a:cs typeface="微软雅黑" panose="020B0503020204020204" charset="-122"/>
            </a:endParaRPr>
          </a:p>
        </p:txBody>
      </p:sp>
      <p:sp>
        <p:nvSpPr>
          <p:cNvPr id="678" name="textbox 678"/>
          <p:cNvSpPr/>
          <p:nvPr/>
        </p:nvSpPr>
        <p:spPr>
          <a:xfrm>
            <a:off x="10210800" y="229235"/>
            <a:ext cx="2123440" cy="453390"/>
          </a:xfrm>
          <a:prstGeom prst="rect">
            <a:avLst/>
          </a:prstGeom>
          <a:noFill/>
          <a:ln w="0" cap="flat">
            <a:noFill/>
            <a:prstDash val="solid"/>
            <a:miter lim="0"/>
          </a:ln>
        </p:spPr>
        <p:txBody>
          <a:bodyPr vert="horz" wrap="square" lIns="0" tIns="0" rIns="0" bIns="0"/>
          <a:lstStyle/>
          <a:p>
            <a:pPr algn="l" rtl="0" eaLnBrk="0">
              <a:lnSpc>
                <a:spcPct val="90000"/>
              </a:lnSpc>
            </a:pPr>
            <a:endParaRPr dirty="0">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682" name="picture 682"/>
          <p:cNvPicPr>
            <a:picLocks noChangeAspect="1"/>
          </p:cNvPicPr>
          <p:nvPr/>
        </p:nvPicPr>
        <p:blipFill>
          <a:blip r:embed="rId1"/>
          <a:stretch>
            <a:fillRect/>
          </a:stretch>
        </p:blipFill>
        <p:spPr>
          <a:xfrm rot="21600000">
            <a:off x="1405145" y="1857203"/>
            <a:ext cx="4776739" cy="4677117"/>
          </a:xfrm>
          <a:prstGeom prst="rect">
            <a:avLst/>
          </a:prstGeom>
        </p:spPr>
      </p:pic>
      <p:pic>
        <p:nvPicPr>
          <p:cNvPr id="686" name="picture 686"/>
          <p:cNvPicPr>
            <a:picLocks noChangeAspect="1"/>
          </p:cNvPicPr>
          <p:nvPr/>
        </p:nvPicPr>
        <p:blipFill>
          <a:blip r:embed="rId2"/>
          <a:stretch>
            <a:fillRect/>
          </a:stretch>
        </p:blipFill>
        <p:spPr>
          <a:xfrm rot="21600000">
            <a:off x="6920742" y="4220496"/>
            <a:ext cx="4761499" cy="2313623"/>
          </a:xfrm>
          <a:prstGeom prst="rect">
            <a:avLst/>
          </a:prstGeom>
        </p:spPr>
      </p:pic>
      <p:pic>
        <p:nvPicPr>
          <p:cNvPr id="688" name="picture 688"/>
          <p:cNvPicPr>
            <a:picLocks noChangeAspect="1"/>
          </p:cNvPicPr>
          <p:nvPr/>
        </p:nvPicPr>
        <p:blipFill>
          <a:blip r:embed="rId3"/>
          <a:stretch>
            <a:fillRect/>
          </a:stretch>
        </p:blipFill>
        <p:spPr>
          <a:xfrm rot="21600000">
            <a:off x="6921061" y="1841531"/>
            <a:ext cx="4761499" cy="2313623"/>
          </a:xfrm>
          <a:prstGeom prst="rect">
            <a:avLst/>
          </a:prstGeom>
        </p:spPr>
      </p:pic>
      <p:sp>
        <p:nvSpPr>
          <p:cNvPr id="690" name="textbox 690"/>
          <p:cNvSpPr/>
          <p:nvPr/>
        </p:nvSpPr>
        <p:spPr>
          <a:xfrm>
            <a:off x="850341" y="310236"/>
            <a:ext cx="3660140" cy="33083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50" dirty="0">
                <a:solidFill>
                  <a:srgbClr val="FFFFFF">
                    <a:alpha val="100000"/>
                  </a:srgbClr>
                </a:solidFill>
                <a:latin typeface="Arial" panose="020B0604020202020204"/>
                <a:ea typeface="Arial" panose="020B0604020202020204"/>
                <a:cs typeface="Arial" panose="020B0604020202020204"/>
              </a:rPr>
              <a:t>4.1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应用场景</a:t>
            </a:r>
            <a:r>
              <a:rPr sz="2300" b="1" kern="0" spc="3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：分布式光伏</a:t>
            </a:r>
            <a:endParaRPr sz="2300" dirty="0">
              <a:latin typeface="微软雅黑" panose="020B0503020204020204" charset="-122"/>
              <a:ea typeface="微软雅黑" panose="020B0503020204020204" charset="-122"/>
              <a:cs typeface="微软雅黑" panose="020B0503020204020204" charset="-122"/>
            </a:endParaRPr>
          </a:p>
        </p:txBody>
      </p:sp>
      <p:sp>
        <p:nvSpPr>
          <p:cNvPr id="694" name="textbox 694"/>
          <p:cNvSpPr/>
          <p:nvPr/>
        </p:nvSpPr>
        <p:spPr>
          <a:xfrm>
            <a:off x="5112969" y="996734"/>
            <a:ext cx="3069589" cy="332104"/>
          </a:xfrm>
          <a:prstGeom prst="rect">
            <a:avLst/>
          </a:prstGeom>
          <a:noFill/>
          <a:ln w="0" cap="flat">
            <a:noFill/>
            <a:prstDash val="solid"/>
            <a:miter lim="0"/>
          </a:ln>
        </p:spPr>
        <p:txBody>
          <a:bodyPr vert="horz" wrap="square" lIns="0" tIns="0" rIns="0" bIns="0"/>
          <a:lstStyle/>
          <a:p>
            <a:pPr algn="l" rtl="0" eaLnBrk="0">
              <a:lnSpc>
                <a:spcPct val="95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90" dirty="0">
                <a:solidFill>
                  <a:srgbClr val="F0A22E">
                    <a:alpha val="100000"/>
                  </a:srgbClr>
                </a:solidFill>
                <a:latin typeface="微软雅黑" panose="020B0503020204020204" charset="-122"/>
                <a:ea typeface="微软雅黑" panose="020B0503020204020204" charset="-122"/>
                <a:cs typeface="微软雅黑" panose="020B0503020204020204" charset="-122"/>
              </a:rPr>
              <a:t>不同应用场景解决方案</a:t>
            </a:r>
            <a:endParaRPr sz="2300" dirty="0">
              <a:latin typeface="微软雅黑" panose="020B0503020204020204" charset="-122"/>
              <a:ea typeface="微软雅黑" panose="020B0503020204020204" charset="-122"/>
              <a:cs typeface="微软雅黑" panose="020B0503020204020204" charset="-122"/>
            </a:endParaRPr>
          </a:p>
        </p:txBody>
      </p:sp>
      <p:sp>
        <p:nvSpPr>
          <p:cNvPr id="696" name="textbox 696"/>
          <p:cNvSpPr/>
          <p:nvPr/>
        </p:nvSpPr>
        <p:spPr>
          <a:xfrm>
            <a:off x="1526954" y="6607874"/>
            <a:ext cx="1736725" cy="47434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1765"/>
              </a:lnSpc>
            </a:pPr>
            <a:endParaRPr sz="1400" dirty="0">
              <a:latin typeface="微软雅黑" panose="020B0503020204020204" charset="-122"/>
              <a:ea typeface="微软雅黑" panose="020B0503020204020204" charset="-122"/>
              <a:cs typeface="微软雅黑" panose="020B0503020204020204" charset="-122"/>
            </a:endParaRPr>
          </a:p>
        </p:txBody>
      </p:sp>
      <p:sp>
        <p:nvSpPr>
          <p:cNvPr id="698" name="textbox 698"/>
          <p:cNvSpPr/>
          <p:nvPr/>
        </p:nvSpPr>
        <p:spPr>
          <a:xfrm>
            <a:off x="1540748" y="1474786"/>
            <a:ext cx="2432685" cy="29273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algn="r" rtl="0" eaLnBrk="0">
              <a:lnSpc>
                <a:spcPts val="2105"/>
              </a:lnSpc>
            </a:pPr>
            <a:r>
              <a:rPr sz="1500" b="1" kern="0" spc="0" dirty="0">
                <a:solidFill>
                  <a:srgbClr val="FFFFFF">
                    <a:alpha val="100000"/>
                  </a:srgbClr>
                </a:solidFill>
                <a:latin typeface="微软雅黑" panose="020B0503020204020204" charset="-122"/>
                <a:ea typeface="微软雅黑" panose="020B0503020204020204" charset="-122"/>
                <a:cs typeface="微软雅黑" panose="020B0503020204020204" charset="-122"/>
              </a:rPr>
              <a:t>污染源：</a:t>
            </a:r>
            <a:r>
              <a:rPr sz="1500" b="1" kern="0" spc="-29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0" dirty="0">
                <a:solidFill>
                  <a:srgbClr val="FF0000">
                    <a:alpha val="100000"/>
                  </a:srgbClr>
                </a:solidFill>
                <a:latin typeface="微软雅黑" panose="020B0503020204020204" charset="-122"/>
                <a:ea typeface="微软雅黑" panose="020B0503020204020204" charset="-122"/>
                <a:cs typeface="微软雅黑" panose="020B0503020204020204" charset="-122"/>
              </a:rPr>
              <a:t>碳酸盐（钢铁厂）</a:t>
            </a:r>
            <a:endParaRPr sz="1500" dirty="0">
              <a:latin typeface="微软雅黑" panose="020B0503020204020204" charset="-122"/>
              <a:ea typeface="微软雅黑" panose="020B0503020204020204" charset="-122"/>
              <a:cs typeface="微软雅黑" panose="020B0503020204020204" charset="-122"/>
            </a:endParaRPr>
          </a:p>
        </p:txBody>
      </p:sp>
      <p:sp>
        <p:nvSpPr>
          <p:cNvPr id="700" name="textbox 700"/>
          <p:cNvSpPr/>
          <p:nvPr/>
        </p:nvSpPr>
        <p:spPr>
          <a:xfrm>
            <a:off x="7040965" y="1483359"/>
            <a:ext cx="2229485" cy="29273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algn="r" rtl="0" eaLnBrk="0">
              <a:lnSpc>
                <a:spcPts val="2105"/>
              </a:lnSpc>
            </a:pPr>
            <a:r>
              <a:rPr sz="15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污染源：</a:t>
            </a:r>
            <a:r>
              <a:rPr sz="1500" b="1" kern="0" spc="-2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10" dirty="0">
                <a:solidFill>
                  <a:srgbClr val="FF0000">
                    <a:alpha val="100000"/>
                  </a:srgbClr>
                </a:solidFill>
                <a:latin typeface="微软雅黑" panose="020B0503020204020204" charset="-122"/>
                <a:ea typeface="微软雅黑" panose="020B0503020204020204" charset="-122"/>
                <a:cs typeface="微软雅黑" panose="020B0503020204020204" charset="-122"/>
              </a:rPr>
              <a:t>氟化物（铝厂）</a:t>
            </a:r>
            <a:endParaRPr sz="1500" dirty="0">
              <a:latin typeface="微软雅黑" panose="020B0503020204020204" charset="-122"/>
              <a:ea typeface="微软雅黑" panose="020B0503020204020204" charset="-122"/>
              <a:cs typeface="微软雅黑" panose="020B0503020204020204" charset="-122"/>
            </a:endParaRPr>
          </a:p>
        </p:txBody>
      </p:sp>
      <p:sp>
        <p:nvSpPr>
          <p:cNvPr id="702" name="textbox 702"/>
          <p:cNvSpPr/>
          <p:nvPr/>
        </p:nvSpPr>
        <p:spPr>
          <a:xfrm>
            <a:off x="10175875" y="437515"/>
            <a:ext cx="2158365" cy="245110"/>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 name="rect 704"/>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708" name="picture 708"/>
          <p:cNvPicPr>
            <a:picLocks noChangeAspect="1"/>
          </p:cNvPicPr>
          <p:nvPr/>
        </p:nvPicPr>
        <p:blipFill>
          <a:blip r:embed="rId1"/>
          <a:stretch>
            <a:fillRect/>
          </a:stretch>
        </p:blipFill>
        <p:spPr>
          <a:xfrm rot="21600000">
            <a:off x="455797" y="1927586"/>
            <a:ext cx="4041698" cy="2313623"/>
          </a:xfrm>
          <a:prstGeom prst="rect">
            <a:avLst/>
          </a:prstGeom>
        </p:spPr>
      </p:pic>
      <p:pic>
        <p:nvPicPr>
          <p:cNvPr id="710" name="picture 710"/>
          <p:cNvPicPr>
            <a:picLocks noChangeAspect="1"/>
          </p:cNvPicPr>
          <p:nvPr/>
        </p:nvPicPr>
        <p:blipFill>
          <a:blip r:embed="rId2"/>
          <a:stretch>
            <a:fillRect/>
          </a:stretch>
        </p:blipFill>
        <p:spPr>
          <a:xfrm rot="21600000">
            <a:off x="456432" y="4303769"/>
            <a:ext cx="4041698" cy="2313623"/>
          </a:xfrm>
          <a:prstGeom prst="rect">
            <a:avLst/>
          </a:prstGeom>
        </p:spPr>
      </p:pic>
      <p:pic>
        <p:nvPicPr>
          <p:cNvPr id="712" name="picture 712"/>
          <p:cNvPicPr>
            <a:picLocks noChangeAspect="1"/>
          </p:cNvPicPr>
          <p:nvPr/>
        </p:nvPicPr>
        <p:blipFill>
          <a:blip r:embed="rId3"/>
          <a:stretch>
            <a:fillRect/>
          </a:stretch>
        </p:blipFill>
        <p:spPr>
          <a:xfrm rot="21600000">
            <a:off x="8720514" y="1927586"/>
            <a:ext cx="4041465" cy="2313623"/>
          </a:xfrm>
          <a:prstGeom prst="rect">
            <a:avLst/>
          </a:prstGeom>
        </p:spPr>
      </p:pic>
      <p:pic>
        <p:nvPicPr>
          <p:cNvPr id="714" name="picture 714"/>
          <p:cNvPicPr>
            <a:picLocks noChangeAspect="1"/>
          </p:cNvPicPr>
          <p:nvPr/>
        </p:nvPicPr>
        <p:blipFill>
          <a:blip r:embed="rId4"/>
          <a:stretch>
            <a:fillRect/>
          </a:stretch>
        </p:blipFill>
        <p:spPr>
          <a:xfrm rot="21600000">
            <a:off x="4588214" y="1927586"/>
            <a:ext cx="4041464" cy="2313623"/>
          </a:xfrm>
          <a:prstGeom prst="rect">
            <a:avLst/>
          </a:prstGeom>
        </p:spPr>
      </p:pic>
      <p:pic>
        <p:nvPicPr>
          <p:cNvPr id="716" name="picture 716"/>
          <p:cNvPicPr>
            <a:picLocks noChangeAspect="1"/>
          </p:cNvPicPr>
          <p:nvPr/>
        </p:nvPicPr>
        <p:blipFill>
          <a:blip r:embed="rId5"/>
          <a:stretch>
            <a:fillRect/>
          </a:stretch>
        </p:blipFill>
        <p:spPr>
          <a:xfrm rot="21600000">
            <a:off x="8744924" y="4374495"/>
            <a:ext cx="4041464" cy="2313623"/>
          </a:xfrm>
          <a:prstGeom prst="rect">
            <a:avLst/>
          </a:prstGeom>
        </p:spPr>
      </p:pic>
      <p:sp>
        <p:nvSpPr>
          <p:cNvPr id="718" name="textbox 718"/>
          <p:cNvSpPr/>
          <p:nvPr/>
        </p:nvSpPr>
        <p:spPr>
          <a:xfrm>
            <a:off x="576196" y="309930"/>
            <a:ext cx="3934459" cy="1466850"/>
          </a:xfrm>
          <a:prstGeom prst="rect">
            <a:avLst/>
          </a:prstGeom>
          <a:noFill/>
          <a:ln w="0" cap="flat">
            <a:noFill/>
            <a:prstDash val="solid"/>
            <a:miter lim="0"/>
          </a:ln>
        </p:spPr>
        <p:txBody>
          <a:bodyPr vert="horz" wrap="square" lIns="0" tIns="0" rIns="0" bIns="0"/>
          <a:lstStyle/>
          <a:p>
            <a:pPr algn="l" rtl="0" eaLnBrk="0">
              <a:lnSpc>
                <a:spcPct val="87000"/>
              </a:lnSpc>
            </a:pPr>
            <a:endParaRPr sz="100" dirty="0">
              <a:latin typeface="Arial" panose="020B0604020202020204"/>
              <a:ea typeface="Arial" panose="020B0604020202020204"/>
              <a:cs typeface="Arial" panose="020B0604020202020204"/>
            </a:endParaRPr>
          </a:p>
          <a:p>
            <a:pPr algn="r" rtl="0" eaLnBrk="0">
              <a:lnSpc>
                <a:spcPct val="87000"/>
              </a:lnSpc>
            </a:pPr>
            <a:r>
              <a:rPr sz="2300" b="1" kern="0" spc="50" dirty="0">
                <a:solidFill>
                  <a:srgbClr val="FFFFFF">
                    <a:alpha val="100000"/>
                  </a:srgbClr>
                </a:solidFill>
                <a:latin typeface="Arial" panose="020B0604020202020204"/>
                <a:ea typeface="Arial" panose="020B0604020202020204"/>
                <a:cs typeface="Arial" panose="020B0604020202020204"/>
              </a:rPr>
              <a:t>4.1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应用场景</a:t>
            </a:r>
            <a:r>
              <a:rPr sz="2300" b="1" kern="0" spc="37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：集中式光伏</a:t>
            </a:r>
            <a:endParaRPr sz="2300" dirty="0">
              <a:latin typeface="微软雅黑" panose="020B0503020204020204" charset="-122"/>
              <a:ea typeface="微软雅黑" panose="020B0503020204020204" charset="-122"/>
              <a:cs typeface="微软雅黑" panose="020B0503020204020204" charset="-122"/>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27000"/>
              </a:lnSpc>
            </a:pPr>
            <a:endParaRPr sz="300" dirty="0">
              <a:latin typeface="Arial" panose="020B0604020202020204"/>
              <a:ea typeface="Arial" panose="020B0604020202020204"/>
              <a:cs typeface="Arial" panose="020B0604020202020204"/>
            </a:endParaRPr>
          </a:p>
          <a:p>
            <a:pPr marL="12700" algn="l" rtl="0" eaLnBrk="0">
              <a:lnSpc>
                <a:spcPct val="88000"/>
              </a:lnSpc>
              <a:spcBef>
                <a:spcPts val="0"/>
              </a:spcBef>
            </a:pPr>
            <a:r>
              <a:rPr sz="15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污染源：</a:t>
            </a:r>
            <a:r>
              <a:rPr sz="1500" b="1" kern="0" spc="-30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灰尘</a:t>
            </a:r>
            <a:endParaRPr sz="1500" dirty="0">
              <a:latin typeface="微软雅黑" panose="020B0503020204020204" charset="-122"/>
              <a:ea typeface="微软雅黑" panose="020B0503020204020204" charset="-122"/>
              <a:cs typeface="微软雅黑" panose="020B0503020204020204" charset="-122"/>
            </a:endParaRPr>
          </a:p>
        </p:txBody>
      </p:sp>
      <p:sp>
        <p:nvSpPr>
          <p:cNvPr id="720" name="textbox 720"/>
          <p:cNvSpPr/>
          <p:nvPr/>
        </p:nvSpPr>
        <p:spPr>
          <a:xfrm>
            <a:off x="8741343" y="472753"/>
            <a:ext cx="3593465" cy="1364614"/>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algn="r"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sz="1400" dirty="0">
              <a:latin typeface="微软雅黑" panose="020B0503020204020204" charset="-122"/>
              <a:ea typeface="微软雅黑" panose="020B0503020204020204" charset="-122"/>
              <a:cs typeface="微软雅黑" panose="020B0503020204020204" charset="-122"/>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27000"/>
              </a:lnSpc>
            </a:pPr>
            <a:endParaRPr sz="300" dirty="0">
              <a:latin typeface="Arial" panose="020B0604020202020204"/>
              <a:ea typeface="Arial" panose="020B0604020202020204"/>
              <a:cs typeface="Arial" panose="020B0604020202020204"/>
            </a:endParaRPr>
          </a:p>
          <a:p>
            <a:pPr marL="12700" algn="l" rtl="0" eaLnBrk="0">
              <a:lnSpc>
                <a:spcPts val="2105"/>
              </a:lnSpc>
              <a:spcBef>
                <a:spcPts val="0"/>
              </a:spcBef>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污染源：</a:t>
            </a:r>
            <a:r>
              <a:rPr sz="1500" b="1" kern="0" spc="-3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鸟粪（渔光互</a:t>
            </a: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补）</a:t>
            </a:r>
            <a:endParaRPr sz="1500" dirty="0">
              <a:latin typeface="微软雅黑" panose="020B0503020204020204" charset="-122"/>
              <a:ea typeface="微软雅黑" panose="020B0503020204020204" charset="-122"/>
              <a:cs typeface="微软雅黑" panose="020B0503020204020204" charset="-122"/>
            </a:endParaRPr>
          </a:p>
        </p:txBody>
      </p:sp>
      <p:sp>
        <p:nvSpPr>
          <p:cNvPr id="722" name="textbox 722"/>
          <p:cNvSpPr/>
          <p:nvPr/>
        </p:nvSpPr>
        <p:spPr>
          <a:xfrm>
            <a:off x="4635827" y="966254"/>
            <a:ext cx="3505834" cy="799465"/>
          </a:xfrm>
          <a:prstGeom prst="rect">
            <a:avLst/>
          </a:prstGeom>
          <a:noFill/>
          <a:ln w="0" cap="flat">
            <a:noFill/>
            <a:prstDash val="solid"/>
            <a:miter lim="0"/>
          </a:ln>
        </p:spPr>
        <p:txBody>
          <a:bodyPr vert="horz" wrap="square" lIns="0" tIns="0" rIns="0" bIns="0"/>
          <a:lstStyle/>
          <a:p>
            <a:pPr algn="l" rtl="0" eaLnBrk="0">
              <a:lnSpc>
                <a:spcPct val="95000"/>
              </a:lnSpc>
            </a:pPr>
            <a:endParaRPr sz="100" dirty="0">
              <a:latin typeface="Arial" panose="020B0604020202020204"/>
              <a:ea typeface="Arial" panose="020B0604020202020204"/>
              <a:cs typeface="Arial" panose="020B0604020202020204"/>
            </a:endParaRPr>
          </a:p>
          <a:p>
            <a:pPr algn="r" rtl="0" eaLnBrk="0">
              <a:lnSpc>
                <a:spcPct val="87000"/>
              </a:lnSpc>
            </a:pPr>
            <a:r>
              <a:rPr sz="2300" b="1" kern="0" spc="90" dirty="0">
                <a:solidFill>
                  <a:srgbClr val="F0A22E">
                    <a:alpha val="100000"/>
                  </a:srgbClr>
                </a:solidFill>
                <a:latin typeface="微软雅黑" panose="020B0503020204020204" charset="-122"/>
                <a:ea typeface="微软雅黑" panose="020B0503020204020204" charset="-122"/>
                <a:cs typeface="微软雅黑" panose="020B0503020204020204" charset="-122"/>
              </a:rPr>
              <a:t>不同应用场景解决方案</a:t>
            </a:r>
            <a:endParaRPr sz="2300" dirty="0">
              <a:latin typeface="微软雅黑" panose="020B0503020204020204" charset="-122"/>
              <a:ea typeface="微软雅黑" panose="020B0503020204020204" charset="-122"/>
              <a:cs typeface="微软雅黑" panose="020B0503020204020204" charset="-122"/>
            </a:endParaRPr>
          </a:p>
          <a:p>
            <a:pPr algn="l" rtl="0" eaLnBrk="0">
              <a:lnSpc>
                <a:spcPct val="100000"/>
              </a:lnSpc>
            </a:pPr>
            <a:endParaRPr sz="13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12700" algn="l" rtl="0" eaLnBrk="0">
              <a:lnSpc>
                <a:spcPts val="2105"/>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污染源：</a:t>
            </a:r>
            <a:r>
              <a:rPr sz="1500" b="1" kern="0" spc="-33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碳酸盐（水泥厂</a:t>
            </a: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a:t>
            </a:r>
            <a:endParaRPr sz="1500" dirty="0">
              <a:latin typeface="微软雅黑" panose="020B0503020204020204" charset="-122"/>
              <a:ea typeface="微软雅黑" panose="020B0503020204020204" charset="-122"/>
              <a:cs typeface="微软雅黑" panose="020B0503020204020204" charset="-122"/>
            </a:endParaRPr>
          </a:p>
        </p:txBody>
      </p:sp>
      <p:pic>
        <p:nvPicPr>
          <p:cNvPr id="706" name="picture 706"/>
          <p:cNvPicPr>
            <a:picLocks noChangeAspect="1"/>
          </p:cNvPicPr>
          <p:nvPr/>
        </p:nvPicPr>
        <p:blipFill>
          <a:blip r:embed="rId6"/>
          <a:srcRect r="1195" b="16387"/>
          <a:stretch>
            <a:fillRect/>
          </a:stretch>
        </p:blipFill>
        <p:spPr>
          <a:xfrm rot="21600000">
            <a:off x="4651375" y="4299585"/>
            <a:ext cx="4041140" cy="2313305"/>
          </a:xfrm>
          <a:prstGeom prst="rect">
            <a:avLst/>
          </a:prstGeom>
        </p:spPr>
      </p:pic>
      <p:sp>
        <p:nvSpPr>
          <p:cNvPr id="724" name="textbox 724"/>
          <p:cNvSpPr/>
          <p:nvPr/>
        </p:nvSpPr>
        <p:spPr>
          <a:xfrm>
            <a:off x="4637197" y="6688215"/>
            <a:ext cx="1736725" cy="47434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1765"/>
              </a:lnSpc>
            </a:pPr>
            <a:endParaRPr sz="1400" dirty="0">
              <a:latin typeface="微软雅黑" panose="020B0503020204020204" charset="-122"/>
              <a:ea typeface="微软雅黑" panose="020B0503020204020204" charset="-122"/>
              <a:cs typeface="微软雅黑" panose="020B0503020204020204" charset="-122"/>
            </a:endParaRPr>
          </a:p>
        </p:txBody>
      </p:sp>
      <p:sp>
        <p:nvSpPr>
          <p:cNvPr id="726" name="textbox 726"/>
          <p:cNvSpPr/>
          <p:nvPr/>
        </p:nvSpPr>
        <p:spPr>
          <a:xfrm>
            <a:off x="533827" y="6659004"/>
            <a:ext cx="1663700" cy="47434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1765"/>
              </a:lnSpc>
            </a:pPr>
            <a:endParaRPr sz="1400" dirty="0">
              <a:latin typeface="微软雅黑" panose="020B0503020204020204" charset="-122"/>
              <a:ea typeface="微软雅黑" panose="020B0503020204020204" charset="-122"/>
              <a:cs typeface="微软雅黑" panose="020B0503020204020204" charset="-122"/>
            </a:endParaRPr>
          </a:p>
        </p:txBody>
      </p:sp>
      <p:sp>
        <p:nvSpPr>
          <p:cNvPr id="728" name="textbox 728"/>
          <p:cNvSpPr/>
          <p:nvPr/>
        </p:nvSpPr>
        <p:spPr>
          <a:xfrm>
            <a:off x="8842167" y="6688215"/>
            <a:ext cx="1663700" cy="47434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1765"/>
              </a:lnSpc>
            </a:pPr>
            <a:endParaRPr sz="14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0" name="rect 730"/>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732" name="picture 732"/>
          <p:cNvPicPr>
            <a:picLocks noChangeAspect="1"/>
          </p:cNvPicPr>
          <p:nvPr/>
        </p:nvPicPr>
        <p:blipFill>
          <a:blip r:embed="rId1"/>
          <a:stretch>
            <a:fillRect/>
          </a:stretch>
        </p:blipFill>
        <p:spPr>
          <a:xfrm rot="21600000">
            <a:off x="892502" y="2356315"/>
            <a:ext cx="5337409" cy="4041464"/>
          </a:xfrm>
          <a:prstGeom prst="rect">
            <a:avLst/>
          </a:prstGeom>
        </p:spPr>
      </p:pic>
      <p:pic>
        <p:nvPicPr>
          <p:cNvPr id="734" name="picture 734"/>
          <p:cNvPicPr>
            <a:picLocks noChangeAspect="1"/>
          </p:cNvPicPr>
          <p:nvPr/>
        </p:nvPicPr>
        <p:blipFill>
          <a:blip r:embed="rId2"/>
          <a:stretch>
            <a:fillRect/>
          </a:stretch>
        </p:blipFill>
        <p:spPr>
          <a:xfrm rot="21600000">
            <a:off x="6342009" y="2355960"/>
            <a:ext cx="5337409" cy="4041464"/>
          </a:xfrm>
          <a:prstGeom prst="rect">
            <a:avLst/>
          </a:prstGeom>
        </p:spPr>
      </p:pic>
      <p:sp>
        <p:nvSpPr>
          <p:cNvPr id="736" name="textbox 736"/>
          <p:cNvSpPr/>
          <p:nvPr/>
        </p:nvSpPr>
        <p:spPr>
          <a:xfrm>
            <a:off x="926299" y="234936"/>
            <a:ext cx="5066029" cy="46164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3435"/>
              </a:lnSpc>
            </a:pPr>
            <a:r>
              <a:rPr sz="2300" b="1" kern="0" spc="80" dirty="0">
                <a:solidFill>
                  <a:srgbClr val="FFFFFF">
                    <a:alpha val="100000"/>
                  </a:srgbClr>
                </a:solidFill>
                <a:latin typeface="Arial" panose="020B0604020202020204"/>
                <a:ea typeface="Arial" panose="020B0604020202020204"/>
                <a:cs typeface="Arial" panose="020B0604020202020204"/>
              </a:rPr>
              <a:t>4.2 </a:t>
            </a:r>
            <a:r>
              <a:rPr sz="2300" b="1" kern="0" spc="80" dirty="0">
                <a:solidFill>
                  <a:srgbClr val="FFC000">
                    <a:alpha val="100000"/>
                  </a:srgbClr>
                </a:solidFill>
                <a:latin typeface="微软雅黑" panose="020B0503020204020204" charset="-122"/>
                <a:ea typeface="微软雅黑" panose="020B0503020204020204" charset="-122"/>
                <a:cs typeface="微软雅黑" panose="020B0503020204020204" charset="-122"/>
              </a:rPr>
              <a:t>案例</a:t>
            </a:r>
            <a:r>
              <a:rPr sz="2300" b="1" kern="0" spc="80" dirty="0">
                <a:solidFill>
                  <a:srgbClr val="FFC000">
                    <a:alpha val="100000"/>
                  </a:srgbClr>
                </a:solidFill>
                <a:latin typeface="Arial" panose="020B0604020202020204"/>
                <a:ea typeface="Arial" panose="020B0604020202020204"/>
                <a:cs typeface="Arial" panose="020B0604020202020204"/>
              </a:rPr>
              <a:t>1</a:t>
            </a:r>
            <a:r>
              <a:rPr sz="2300" b="1" kern="0" spc="80" dirty="0">
                <a:solidFill>
                  <a:srgbClr val="FFC000">
                    <a:alpha val="100000"/>
                  </a:srgbClr>
                </a:solidFill>
                <a:latin typeface="微软雅黑" panose="020B0503020204020204" charset="-122"/>
                <a:ea typeface="微软雅黑" panose="020B0503020204020204" charset="-122"/>
                <a:cs typeface="微软雅黑" panose="020B0503020204020204" charset="-122"/>
              </a:rPr>
              <a:t>：</a:t>
            </a:r>
            <a:r>
              <a:rPr sz="2300" b="1" kern="0" spc="-570" dirty="0">
                <a:solidFill>
                  <a:srgbClr val="FFC000">
                    <a:alpha val="100000"/>
                  </a:srgbClr>
                </a:solidFill>
                <a:latin typeface="微软雅黑" panose="020B0503020204020204" charset="-122"/>
                <a:ea typeface="微软雅黑" panose="020B0503020204020204" charset="-122"/>
                <a:cs typeface="微软雅黑" panose="020B0503020204020204" charset="-122"/>
              </a:rPr>
              <a:t> </a:t>
            </a:r>
            <a:r>
              <a:rPr sz="23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分布式光伏</a:t>
            </a:r>
            <a:r>
              <a:rPr sz="2300" b="1" kern="0" spc="80" dirty="0">
                <a:solidFill>
                  <a:srgbClr val="FFFFFF">
                    <a:alpha val="100000"/>
                  </a:srgbClr>
                </a:solidFill>
                <a:latin typeface="Arial" panose="020B0604020202020204"/>
                <a:ea typeface="Arial" panose="020B0604020202020204"/>
                <a:cs typeface="Arial" panose="020B0604020202020204"/>
              </a:rPr>
              <a:t>.</a:t>
            </a:r>
            <a:r>
              <a:rPr sz="23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工业厂房屋</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顶</a:t>
            </a:r>
            <a:endParaRPr sz="2300" dirty="0">
              <a:latin typeface="微软雅黑" panose="020B0503020204020204" charset="-122"/>
              <a:ea typeface="微软雅黑" panose="020B0503020204020204" charset="-122"/>
              <a:cs typeface="微软雅黑" panose="020B0503020204020204" charset="-122"/>
            </a:endParaRPr>
          </a:p>
        </p:txBody>
      </p:sp>
      <p:sp>
        <p:nvSpPr>
          <p:cNvPr id="738" name="textbox 738"/>
          <p:cNvSpPr/>
          <p:nvPr/>
        </p:nvSpPr>
        <p:spPr>
          <a:xfrm>
            <a:off x="4816030" y="1161618"/>
            <a:ext cx="5450840" cy="427990"/>
          </a:xfrm>
          <a:prstGeom prst="rect">
            <a:avLst/>
          </a:prstGeom>
          <a:noFill/>
          <a:ln w="0" cap="flat">
            <a:noFill/>
            <a:prstDash val="solid"/>
            <a:miter lim="0"/>
          </a:ln>
        </p:spPr>
        <p:txBody>
          <a:bodyPr vert="horz" wrap="square" lIns="0" tIns="0" rIns="0" bIns="0"/>
          <a:lstStyle/>
          <a:p>
            <a:pPr algn="l" rtl="0" eaLnBrk="0">
              <a:lnSpc>
                <a:spcPct val="83000"/>
              </a:lnSpc>
            </a:pPr>
            <a:r>
              <a:rPr lang="en-US" sz="2300" b="1" kern="0" spc="10" dirty="0">
                <a:solidFill>
                  <a:srgbClr val="F0A22E">
                    <a:alpha val="100000"/>
                  </a:srgbClr>
                </a:solidFill>
                <a:latin typeface="微软雅黑" panose="020B0503020204020204" charset="-122"/>
                <a:ea typeface="微软雅黑" panose="020B0503020204020204" charset="-122"/>
                <a:cs typeface="微软雅黑" panose="020B0503020204020204" charset="-122"/>
              </a:rPr>
              <a:t>     </a:t>
            </a:r>
            <a:r>
              <a:rPr sz="2300" b="1" kern="0" spc="10" dirty="0">
                <a:solidFill>
                  <a:srgbClr val="F0A22E">
                    <a:alpha val="100000"/>
                  </a:srgbClr>
                </a:solidFill>
                <a:latin typeface="微软雅黑" panose="020B0503020204020204" charset="-122"/>
                <a:ea typeface="微软雅黑" panose="020B0503020204020204" charset="-122"/>
                <a:cs typeface="微软雅黑" panose="020B0503020204020204" charset="-122"/>
              </a:rPr>
              <a:t>屋顶光伏（耐</a:t>
            </a:r>
            <a:r>
              <a:rPr sz="2300" b="1" kern="0" spc="0" dirty="0">
                <a:solidFill>
                  <a:srgbClr val="F0A22E">
                    <a:alpha val="100000"/>
                  </a:srgbClr>
                </a:solidFill>
                <a:latin typeface="微软雅黑" panose="020B0503020204020204" charset="-122"/>
                <a:ea typeface="微软雅黑" panose="020B0503020204020204" charset="-122"/>
                <a:cs typeface="微软雅黑" panose="020B0503020204020204" charset="-122"/>
              </a:rPr>
              <a:t>酸防腐蚀）</a:t>
            </a:r>
            <a:endParaRPr sz="2300" dirty="0">
              <a:latin typeface="微软雅黑" panose="020B0503020204020204" charset="-122"/>
              <a:ea typeface="微软雅黑" panose="020B0503020204020204" charset="-122"/>
              <a:cs typeface="微软雅黑" panose="020B0503020204020204" charset="-122"/>
            </a:endParaRPr>
          </a:p>
        </p:txBody>
      </p:sp>
      <p:sp>
        <p:nvSpPr>
          <p:cNvPr id="740" name="textbox 740"/>
          <p:cNvSpPr/>
          <p:nvPr/>
        </p:nvSpPr>
        <p:spPr>
          <a:xfrm>
            <a:off x="6366416" y="1834249"/>
            <a:ext cx="2224404" cy="47434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1765"/>
              </a:lnSpc>
            </a:pPr>
            <a:endParaRPr sz="1400" dirty="0">
              <a:latin typeface="微软雅黑" panose="020B0503020204020204" charset="-122"/>
              <a:ea typeface="微软雅黑" panose="020B0503020204020204" charset="-122"/>
              <a:cs typeface="微软雅黑" panose="020B0503020204020204" charset="-122"/>
            </a:endParaRPr>
          </a:p>
        </p:txBody>
      </p:sp>
      <p:sp>
        <p:nvSpPr>
          <p:cNvPr id="742" name="textbox 742"/>
          <p:cNvSpPr/>
          <p:nvPr/>
        </p:nvSpPr>
        <p:spPr>
          <a:xfrm>
            <a:off x="1012758" y="1992485"/>
            <a:ext cx="2007870" cy="226695"/>
          </a:xfrm>
          <a:prstGeom prst="rect">
            <a:avLst/>
          </a:prstGeom>
          <a:noFill/>
          <a:ln w="0" cap="flat">
            <a:noFill/>
            <a:prstDash val="solid"/>
            <a:miter lim="0"/>
          </a:ln>
        </p:spPr>
        <p:txBody>
          <a:bodyPr vert="horz" wrap="square" lIns="0" tIns="0" rIns="0" bIns="0"/>
          <a:lstStyle/>
          <a:p>
            <a:pPr algn="l" rtl="0" eaLnBrk="0">
              <a:lnSpc>
                <a:spcPct val="82000"/>
              </a:lnSpc>
            </a:pPr>
            <a:endParaRPr sz="100" dirty="0">
              <a:latin typeface="Arial" panose="020B0604020202020204"/>
              <a:ea typeface="Arial" panose="020B0604020202020204"/>
              <a:cs typeface="Arial" panose="020B0604020202020204"/>
            </a:endParaRPr>
          </a:p>
          <a:p>
            <a:pPr marL="12700" algn="l" rtl="0" eaLnBrk="0">
              <a:lnSpc>
                <a:spcPct val="88000"/>
              </a:lnSpc>
            </a:pP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污染物：</a:t>
            </a:r>
            <a:r>
              <a:rPr sz="1500" b="1" kern="0" spc="-30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氢氟酸+灰尘</a:t>
            </a:r>
            <a:endParaRPr sz="1500" dirty="0">
              <a:latin typeface="微软雅黑" panose="020B0503020204020204" charset="-122"/>
              <a:ea typeface="微软雅黑" panose="020B0503020204020204" charset="-122"/>
              <a:cs typeface="微软雅黑" panose="020B0503020204020204" charset="-122"/>
            </a:endParaRPr>
          </a:p>
        </p:txBody>
      </p:sp>
      <p:sp>
        <p:nvSpPr>
          <p:cNvPr id="744" name="textbox 744"/>
          <p:cNvSpPr/>
          <p:nvPr/>
        </p:nvSpPr>
        <p:spPr>
          <a:xfrm>
            <a:off x="8475522" y="6554393"/>
            <a:ext cx="936625" cy="332740"/>
          </a:xfrm>
          <a:prstGeom prst="rect">
            <a:avLst/>
          </a:prstGeom>
          <a:noFill/>
          <a:ln w="0" cap="flat">
            <a:noFill/>
            <a:prstDash val="solid"/>
            <a:miter lim="0"/>
          </a:ln>
        </p:spPr>
        <p:txBody>
          <a:bodyPr vert="horz" wrap="square" lIns="0" tIns="0" rIns="0" bIns="0"/>
          <a:lstStyle/>
          <a:p>
            <a:pPr algn="l" rtl="0" eaLnBrk="0">
              <a:lnSpc>
                <a:spcPct val="76000"/>
              </a:lnSpc>
            </a:pPr>
            <a:endParaRPr sz="100" dirty="0">
              <a:latin typeface="Arial" panose="020B0604020202020204"/>
              <a:ea typeface="Arial" panose="020B0604020202020204"/>
              <a:cs typeface="Arial" panose="020B0604020202020204"/>
            </a:endParaRPr>
          </a:p>
          <a:p>
            <a:pPr marL="12700" algn="l" rtl="0" eaLnBrk="0">
              <a:lnSpc>
                <a:spcPct val="88000"/>
              </a:lnSpc>
            </a:pPr>
            <a:r>
              <a:rPr sz="23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施工后</a:t>
            </a:r>
            <a:endParaRPr sz="2300" dirty="0">
              <a:latin typeface="微软雅黑" panose="020B0503020204020204" charset="-122"/>
              <a:ea typeface="微软雅黑" panose="020B0503020204020204" charset="-122"/>
              <a:cs typeface="微软雅黑" panose="020B0503020204020204" charset="-122"/>
            </a:endParaRPr>
          </a:p>
        </p:txBody>
      </p:sp>
      <p:sp>
        <p:nvSpPr>
          <p:cNvPr id="746" name="textbox 746"/>
          <p:cNvSpPr/>
          <p:nvPr/>
        </p:nvSpPr>
        <p:spPr>
          <a:xfrm>
            <a:off x="2792704" y="6554393"/>
            <a:ext cx="936625" cy="332740"/>
          </a:xfrm>
          <a:prstGeom prst="rect">
            <a:avLst/>
          </a:prstGeom>
          <a:noFill/>
          <a:ln w="0" cap="flat">
            <a:noFill/>
            <a:prstDash val="solid"/>
            <a:miter lim="0"/>
          </a:ln>
        </p:spPr>
        <p:txBody>
          <a:bodyPr vert="horz" wrap="square" lIns="0" tIns="0" rIns="0" bIns="0"/>
          <a:lstStyle/>
          <a:p>
            <a:pPr algn="l" rtl="0" eaLnBrk="0">
              <a:lnSpc>
                <a:spcPct val="73000"/>
              </a:lnSpc>
            </a:pPr>
            <a:endParaRPr sz="100" dirty="0">
              <a:latin typeface="Arial" panose="020B0604020202020204"/>
              <a:ea typeface="Arial" panose="020B0604020202020204"/>
              <a:cs typeface="Arial" panose="020B0604020202020204"/>
            </a:endParaRPr>
          </a:p>
          <a:p>
            <a:pPr marL="12700" algn="l" rtl="0" eaLnBrk="0">
              <a:lnSpc>
                <a:spcPct val="88000"/>
              </a:lnSpc>
            </a:pPr>
            <a:r>
              <a:rPr sz="23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施工前</a:t>
            </a:r>
            <a:endParaRPr sz="2300" dirty="0">
              <a:latin typeface="微软雅黑" panose="020B0503020204020204" charset="-122"/>
              <a:ea typeface="微软雅黑" panose="020B0503020204020204" charset="-122"/>
              <a:cs typeface="微软雅黑" panose="020B0503020204020204" charset="-122"/>
            </a:endParaRPr>
          </a:p>
        </p:txBody>
      </p:sp>
      <p:sp>
        <p:nvSpPr>
          <p:cNvPr id="748" name="textbox 748"/>
          <p:cNvSpPr/>
          <p:nvPr/>
        </p:nvSpPr>
        <p:spPr>
          <a:xfrm>
            <a:off x="10038080" y="347980"/>
            <a:ext cx="2423795" cy="56832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p:pic>
        <p:nvPicPr>
          <p:cNvPr id="750" name="picture 750"/>
          <p:cNvPicPr>
            <a:picLocks noChangeAspect="1"/>
          </p:cNvPicPr>
          <p:nvPr/>
        </p:nvPicPr>
        <p:blipFill>
          <a:blip r:embed="rId1"/>
          <a:srcRect l="7195" t="29359" r="50321" b="12493"/>
          <a:stretch>
            <a:fillRect/>
          </a:stretch>
        </p:blipFill>
        <p:spPr>
          <a:xfrm>
            <a:off x="415290" y="2098040"/>
            <a:ext cx="5462905" cy="4205605"/>
          </a:xfrm>
          <a:prstGeom prst="rect">
            <a:avLst/>
          </a:prstGeom>
          <a:solidFill>
            <a:schemeClr val="accent5">
              <a:alpha val="0"/>
            </a:schemeClr>
          </a:solidFill>
        </p:spPr>
      </p:pic>
      <p:pic>
        <p:nvPicPr>
          <p:cNvPr id="2" name="图片 1"/>
          <p:cNvPicPr>
            <a:picLocks noChangeAspect="1"/>
          </p:cNvPicPr>
          <p:nvPr/>
        </p:nvPicPr>
        <p:blipFill>
          <a:blip r:embed="rId2"/>
          <a:stretch>
            <a:fillRect/>
          </a:stretch>
        </p:blipFill>
        <p:spPr>
          <a:xfrm>
            <a:off x="6745605" y="2098040"/>
            <a:ext cx="5612130" cy="4267835"/>
          </a:xfrm>
          <a:prstGeom prst="rect">
            <a:avLst/>
          </a:prstGeom>
        </p:spPr>
      </p:pic>
      <p:sp>
        <p:nvSpPr>
          <p:cNvPr id="3" name="文本框 2"/>
          <p:cNvSpPr txBox="1"/>
          <p:nvPr/>
        </p:nvSpPr>
        <p:spPr>
          <a:xfrm>
            <a:off x="682625" y="449898"/>
            <a:ext cx="5080000" cy="460375"/>
          </a:xfrm>
          <a:prstGeom prst="rect">
            <a:avLst/>
          </a:prstGeom>
        </p:spPr>
        <p:txBody>
          <a:bodyPr>
            <a:spAutoFit/>
          </a:bodyPr>
          <a:p>
            <a:r>
              <a:rPr lang="en-US" altLang="zh-CN" sz="2400" b="1">
                <a:solidFill>
                  <a:srgbClr val="FFFFFF"/>
                </a:solidFill>
                <a:latin typeface="Arial" panose="020B0604020202020204"/>
                <a:ea typeface="Arial" panose="020B0604020202020204"/>
              </a:rPr>
              <a:t>4.2</a:t>
            </a:r>
            <a:r>
              <a:rPr lang="zh-CN" altLang="en-US" sz="2400" b="1">
                <a:solidFill>
                  <a:srgbClr val="FFC000"/>
                </a:solidFill>
                <a:latin typeface="微软雅黑" panose="020B0503020204020204" charset="-122"/>
                <a:ea typeface="微软雅黑" panose="020B0503020204020204" charset="-122"/>
              </a:rPr>
              <a:t>案例</a:t>
            </a:r>
            <a:r>
              <a:rPr lang="en-US" altLang="zh-CN" sz="2400" b="1">
                <a:solidFill>
                  <a:srgbClr val="FFC000"/>
                </a:solidFill>
                <a:latin typeface="Arial" panose="020B0604020202020204"/>
                <a:ea typeface="Arial" panose="020B0604020202020204"/>
              </a:rPr>
              <a:t>2</a:t>
            </a:r>
            <a:r>
              <a:rPr lang="zh-CN" altLang="en-US" sz="2400" b="1">
                <a:solidFill>
                  <a:srgbClr val="FFC000"/>
                </a:solidFill>
                <a:latin typeface="微软雅黑" panose="020B0503020204020204" charset="-122"/>
                <a:ea typeface="微软雅黑" panose="020B0503020204020204" charset="-122"/>
              </a:rPr>
              <a:t>：</a:t>
            </a:r>
            <a:r>
              <a:rPr lang="zh-CN" altLang="en-US" sz="2400" b="1">
                <a:solidFill>
                  <a:srgbClr val="FFFFFF"/>
                </a:solidFill>
                <a:latin typeface="微软雅黑" panose="020B0503020204020204" charset="-122"/>
                <a:ea typeface="微软雅黑" panose="020B0503020204020204" charset="-122"/>
              </a:rPr>
              <a:t>分布式光伏</a:t>
            </a:r>
            <a:endParaRPr lang="zh-CN" altLang="en-US" sz="2400" b="1">
              <a:solidFill>
                <a:srgbClr val="FFFFFF"/>
              </a:solidFill>
              <a:latin typeface="微软雅黑" panose="020B0503020204020204" charset="-122"/>
              <a:ea typeface="微软雅黑" panose="020B0503020204020204" charset="-122"/>
            </a:endParaRPr>
          </a:p>
        </p:txBody>
      </p:sp>
      <p:sp>
        <p:nvSpPr>
          <p:cNvPr id="4" name="文本框 3"/>
          <p:cNvSpPr txBox="1"/>
          <p:nvPr/>
        </p:nvSpPr>
        <p:spPr>
          <a:xfrm>
            <a:off x="5288915" y="990283"/>
            <a:ext cx="5080000" cy="398780"/>
          </a:xfrm>
          <a:prstGeom prst="rect">
            <a:avLst/>
          </a:prstGeom>
        </p:spPr>
        <p:txBody>
          <a:bodyPr>
            <a:spAutoFit/>
          </a:bodyPr>
          <a:p>
            <a:r>
              <a:rPr lang="zh-CN" altLang="en-US" sz="2000" b="1">
                <a:solidFill>
                  <a:srgbClr val="F0A22E"/>
                </a:solidFill>
                <a:latin typeface="微软雅黑" panose="020B0503020204020204" charset="-122"/>
                <a:ea typeface="微软雅黑" panose="020B0503020204020204" charset="-122"/>
              </a:rPr>
              <a:t>光伏电站</a:t>
            </a:r>
            <a:endParaRPr lang="zh-CN" altLang="en-US" sz="2000" b="1">
              <a:solidFill>
                <a:srgbClr val="F0A22E"/>
              </a:solidFill>
              <a:latin typeface="微软雅黑" panose="020B0503020204020204" charset="-122"/>
              <a:ea typeface="微软雅黑" panose="020B0503020204020204" charset="-122"/>
            </a:endParaRPr>
          </a:p>
        </p:txBody>
      </p:sp>
      <p:sp>
        <p:nvSpPr>
          <p:cNvPr id="5" name="文本框 4"/>
          <p:cNvSpPr txBox="1"/>
          <p:nvPr/>
        </p:nvSpPr>
        <p:spPr>
          <a:xfrm>
            <a:off x="491490" y="1445578"/>
            <a:ext cx="5080000" cy="337185"/>
          </a:xfrm>
          <a:prstGeom prst="rect">
            <a:avLst/>
          </a:prstGeom>
        </p:spPr>
        <p:txBody>
          <a:bodyPr>
            <a:spAutoFit/>
          </a:bodyPr>
          <a:p>
            <a:r>
              <a:rPr lang="zh-CN" altLang="en-US" sz="1600" b="1">
                <a:solidFill>
                  <a:srgbClr val="FF0000"/>
                </a:solidFill>
                <a:latin typeface="微软雅黑" panose="020B0503020204020204" charset="-122"/>
                <a:ea typeface="微软雅黑" panose="020B0503020204020204" charset="-122"/>
              </a:rPr>
              <a:t>污染物：油性灰尘</a:t>
            </a:r>
            <a:endParaRPr lang="zh-CN" altLang="en-US" sz="1600" b="1">
              <a:solidFill>
                <a:srgbClr val="FF0000"/>
              </a:solidFill>
              <a:latin typeface="微软雅黑" panose="020B0503020204020204" charset="-122"/>
              <a:ea typeface="微软雅黑" panose="020B0503020204020204" charset="-122"/>
            </a:endParaRPr>
          </a:p>
        </p:txBody>
      </p:sp>
      <p:sp>
        <p:nvSpPr>
          <p:cNvPr id="6" name="文本框 5"/>
          <p:cNvSpPr txBox="1"/>
          <p:nvPr/>
        </p:nvSpPr>
        <p:spPr>
          <a:xfrm>
            <a:off x="4375150" y="6618288"/>
            <a:ext cx="5080000" cy="337185"/>
          </a:xfrm>
          <a:prstGeom prst="rect">
            <a:avLst/>
          </a:prstGeom>
        </p:spPr>
        <p:txBody>
          <a:bodyPr>
            <a:spAutoFit/>
          </a:bodyPr>
          <a:p>
            <a:r>
              <a:rPr lang="zh-CN" altLang="en-US" sz="1600" b="1">
                <a:solidFill>
                  <a:srgbClr val="FFFFFF"/>
                </a:solidFill>
                <a:latin typeface="微软雅黑" panose="020B0503020204020204" charset="-122"/>
                <a:ea typeface="微软雅黑" panose="020B0503020204020204" charset="-122"/>
              </a:rPr>
              <a:t>光伏电站施工，</a:t>
            </a:r>
            <a:r>
              <a:rPr lang="zh-CN" altLang="en-US" sz="1600" b="1">
                <a:solidFill>
                  <a:srgbClr val="FF0000"/>
                </a:solidFill>
                <a:latin typeface="微软雅黑" panose="020B0503020204020204" charset="-122"/>
                <a:ea typeface="微软雅黑" panose="020B0503020204020204" charset="-122"/>
              </a:rPr>
              <a:t>发电量增加</a:t>
            </a:r>
            <a:r>
              <a:rPr lang="en-US" altLang="zh-CN" sz="1600" b="1">
                <a:solidFill>
                  <a:srgbClr val="FF0000"/>
                </a:solidFill>
                <a:latin typeface="微软雅黑" panose="020B0503020204020204" charset="-122"/>
                <a:ea typeface="微软雅黑" panose="020B0503020204020204" charset="-122"/>
              </a:rPr>
              <a:t>11.1%</a:t>
            </a:r>
            <a:endParaRPr lang="en-US" altLang="zh-CN" sz="1600" b="1">
              <a:solidFill>
                <a:srgbClr val="FF0000"/>
              </a:solidFill>
              <a:latin typeface="微软雅黑" panose="020B0503020204020204" charset="-122"/>
              <a:ea typeface="微软雅黑" panose="020B0503020204020204" charset="-122"/>
            </a:endParaRPr>
          </a:p>
        </p:txBody>
      </p:sp>
      <p:sp>
        <p:nvSpPr>
          <p:cNvPr id="7" name="文本框 6"/>
          <p:cNvSpPr txBox="1"/>
          <p:nvPr/>
        </p:nvSpPr>
        <p:spPr>
          <a:xfrm>
            <a:off x="9756140" y="143510"/>
            <a:ext cx="7038975" cy="930910"/>
          </a:xfrm>
          <a:prstGeom prst="rect">
            <a:avLst/>
          </a:prstGeom>
          <a:noFill/>
        </p:spPr>
        <p:txBody>
          <a:bodyPr wrap="square" rtlCol="0" anchor="t">
            <a:noAutofit/>
          </a:bodyPr>
          <a:p>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778" name="rect 778"/>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780" name="picture 780"/>
          <p:cNvPicPr>
            <a:picLocks noChangeAspect="1"/>
          </p:cNvPicPr>
          <p:nvPr/>
        </p:nvPicPr>
        <p:blipFill>
          <a:blip r:embed="rId1"/>
          <a:stretch>
            <a:fillRect/>
          </a:stretch>
        </p:blipFill>
        <p:spPr>
          <a:xfrm rot="21600000">
            <a:off x="1635670" y="1487664"/>
            <a:ext cx="9097188" cy="4719601"/>
          </a:xfrm>
          <a:prstGeom prst="rect">
            <a:avLst/>
          </a:prstGeom>
          <a:solidFill>
            <a:schemeClr val="accent5"/>
          </a:solidFill>
        </p:spPr>
      </p:pic>
      <p:sp>
        <p:nvSpPr>
          <p:cNvPr id="782" name="textbox 782"/>
          <p:cNvSpPr/>
          <p:nvPr/>
        </p:nvSpPr>
        <p:spPr>
          <a:xfrm>
            <a:off x="926299" y="297726"/>
            <a:ext cx="6999605" cy="105791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70" dirty="0">
                <a:solidFill>
                  <a:srgbClr val="FFFFFF">
                    <a:alpha val="100000"/>
                  </a:srgbClr>
                </a:solidFill>
                <a:latin typeface="Arial" panose="020B0604020202020204"/>
                <a:ea typeface="Arial" panose="020B0604020202020204"/>
                <a:cs typeface="Arial" panose="020B0604020202020204"/>
              </a:rPr>
              <a:t>4.2 </a:t>
            </a:r>
            <a:r>
              <a:rPr sz="2300" b="1" kern="0" spc="70" dirty="0">
                <a:solidFill>
                  <a:srgbClr val="FFC000">
                    <a:alpha val="100000"/>
                  </a:srgbClr>
                </a:solidFill>
                <a:latin typeface="微软雅黑" panose="020B0503020204020204" charset="-122"/>
                <a:ea typeface="微软雅黑" panose="020B0503020204020204" charset="-122"/>
                <a:cs typeface="微软雅黑" panose="020B0503020204020204" charset="-122"/>
              </a:rPr>
              <a:t>案例</a:t>
            </a:r>
            <a:r>
              <a:rPr sz="2300" b="1" kern="0" spc="70" dirty="0">
                <a:solidFill>
                  <a:srgbClr val="FFC000">
                    <a:alpha val="100000"/>
                  </a:srgbClr>
                </a:solidFill>
                <a:latin typeface="Arial" panose="020B0604020202020204"/>
                <a:ea typeface="Arial" panose="020B0604020202020204"/>
                <a:cs typeface="Arial" panose="020B0604020202020204"/>
              </a:rPr>
              <a:t>3</a:t>
            </a:r>
            <a:r>
              <a:rPr sz="2300" b="1" kern="0" spc="70" dirty="0">
                <a:solidFill>
                  <a:srgbClr val="FFC000">
                    <a:alpha val="100000"/>
                  </a:srgbClr>
                </a:solidFill>
                <a:latin typeface="微软雅黑" panose="020B0503020204020204" charset="-122"/>
                <a:ea typeface="微软雅黑" panose="020B0503020204020204" charset="-122"/>
                <a:cs typeface="微软雅黑" panose="020B0503020204020204" charset="-122"/>
              </a:rPr>
              <a:t>：</a:t>
            </a:r>
            <a:r>
              <a:rPr sz="2300" b="1" kern="0" spc="-570" dirty="0">
                <a:solidFill>
                  <a:srgbClr val="FFC000">
                    <a:alpha val="100000"/>
                  </a:srgbClr>
                </a:solidFill>
                <a:latin typeface="微软雅黑" panose="020B0503020204020204" charset="-122"/>
                <a:ea typeface="微软雅黑" panose="020B0503020204020204" charset="-122"/>
                <a:cs typeface="微软雅黑" panose="020B0503020204020204" charset="-122"/>
              </a:rPr>
              <a:t> </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分</a:t>
            </a:r>
            <a:r>
              <a:rPr sz="23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布式式光伏</a:t>
            </a:r>
            <a:endParaRPr sz="2300" dirty="0">
              <a:latin typeface="微软雅黑" panose="020B0503020204020204" charset="-122"/>
              <a:ea typeface="微软雅黑" panose="020B0503020204020204" charset="-122"/>
              <a:cs typeface="微软雅黑" panose="020B0503020204020204" charset="-122"/>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16000"/>
              </a:lnSpc>
            </a:pPr>
            <a:r>
              <a:rPr lang="en-US" sz="2300" b="1" kern="0" spc="90" dirty="0">
                <a:solidFill>
                  <a:srgbClr val="F0A22E">
                    <a:alpha val="100000"/>
                  </a:srgbClr>
                </a:solidFill>
                <a:latin typeface="微软雅黑" panose="020B0503020204020204" charset="-122"/>
                <a:ea typeface="微软雅黑" panose="020B0503020204020204" charset="-122"/>
                <a:cs typeface="微软雅黑" panose="020B0503020204020204" charset="-122"/>
              </a:rPr>
              <a:t>                                          </a:t>
            </a:r>
            <a:r>
              <a:rPr sz="2300" b="1" kern="0" spc="90" dirty="0">
                <a:solidFill>
                  <a:srgbClr val="F0A22E">
                    <a:alpha val="100000"/>
                  </a:srgbClr>
                </a:solidFill>
                <a:latin typeface="微软雅黑" panose="020B0503020204020204" charset="-122"/>
                <a:ea typeface="微软雅黑" panose="020B0503020204020204" charset="-122"/>
                <a:cs typeface="微软雅黑" panose="020B0503020204020204" charset="-122"/>
              </a:rPr>
              <a:t>光伏电站</a:t>
            </a:r>
            <a:endParaRPr sz="2300" dirty="0">
              <a:latin typeface="微软雅黑" panose="020B0503020204020204" charset="-122"/>
              <a:ea typeface="微软雅黑" panose="020B0503020204020204" charset="-122"/>
              <a:cs typeface="微软雅黑" panose="020B0503020204020204" charset="-122"/>
            </a:endParaRPr>
          </a:p>
        </p:txBody>
      </p:sp>
      <p:sp>
        <p:nvSpPr>
          <p:cNvPr id="786" name="textbox 786"/>
          <p:cNvSpPr/>
          <p:nvPr/>
        </p:nvSpPr>
        <p:spPr>
          <a:xfrm>
            <a:off x="5276312" y="6393002"/>
            <a:ext cx="2960370" cy="227965"/>
          </a:xfrm>
          <a:prstGeom prst="rect">
            <a:avLst/>
          </a:prstGeom>
          <a:noFill/>
          <a:ln w="0" cap="flat">
            <a:noFill/>
            <a:prstDash val="solid"/>
            <a:miter lim="0"/>
          </a:ln>
        </p:spPr>
        <p:txBody>
          <a:bodyPr vert="horz" wrap="square" lIns="0" tIns="0" rIns="0" bIns="0"/>
          <a:lstStyle/>
          <a:p>
            <a:pPr algn="l" rtl="0" eaLnBrk="0">
              <a:lnSpc>
                <a:spcPct val="76000"/>
              </a:lnSpc>
            </a:pPr>
            <a:endParaRPr sz="100" dirty="0">
              <a:latin typeface="Arial" panose="020B0604020202020204"/>
              <a:ea typeface="Arial" panose="020B0604020202020204"/>
              <a:cs typeface="Arial" panose="020B0604020202020204"/>
            </a:endParaRPr>
          </a:p>
          <a:p>
            <a:pPr marL="12700" algn="l" rtl="0" eaLnBrk="0">
              <a:lnSpc>
                <a:spcPct val="89000"/>
              </a:lnSpc>
            </a:pPr>
            <a:r>
              <a:rPr sz="1500" b="1" kern="0" spc="80" dirty="0">
                <a:solidFill>
                  <a:srgbClr val="FFFFFF">
                    <a:alpha val="100000"/>
                  </a:srgbClr>
                </a:solidFill>
                <a:latin typeface="宋体" panose="02010600030101010101" pitchFamily="2" charset="-122"/>
                <a:ea typeface="宋体" panose="02010600030101010101" pitchFamily="2" charset="-122"/>
                <a:cs typeface="宋体" panose="02010600030101010101" pitchFamily="2" charset="-122"/>
              </a:rPr>
              <a:t>施工前</a:t>
            </a:r>
            <a:endParaRPr sz="1500" dirty="0">
              <a:latin typeface="宋体" panose="02010600030101010101" pitchFamily="2" charset="-122"/>
              <a:ea typeface="宋体" panose="02010600030101010101" pitchFamily="2" charset="-122"/>
              <a:cs typeface="宋体" panose="02010600030101010101" pitchFamily="2" charset="-122"/>
            </a:endParaRPr>
          </a:p>
        </p:txBody>
      </p:sp>
      <p:sp>
        <p:nvSpPr>
          <p:cNvPr id="788" name="textbox 788"/>
          <p:cNvSpPr/>
          <p:nvPr/>
        </p:nvSpPr>
        <p:spPr>
          <a:xfrm>
            <a:off x="10060305" y="472440"/>
            <a:ext cx="2273935" cy="61531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0" name="rect 790"/>
          <p:cNvSpPr/>
          <p:nvPr/>
        </p:nvSpPr>
        <p:spPr>
          <a:xfrm>
            <a:off x="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pic>
        <p:nvPicPr>
          <p:cNvPr id="792" name="picture 792"/>
          <p:cNvPicPr>
            <a:picLocks noChangeAspect="1"/>
          </p:cNvPicPr>
          <p:nvPr/>
        </p:nvPicPr>
        <p:blipFill>
          <a:blip r:embed="rId1"/>
          <a:stretch>
            <a:fillRect/>
          </a:stretch>
        </p:blipFill>
        <p:spPr>
          <a:xfrm rot="21600000">
            <a:off x="1419813" y="1514366"/>
            <a:ext cx="9297762" cy="4837645"/>
          </a:xfrm>
          <a:prstGeom prst="rect">
            <a:avLst/>
          </a:prstGeom>
        </p:spPr>
      </p:pic>
      <p:sp>
        <p:nvSpPr>
          <p:cNvPr id="794" name="textbox 794"/>
          <p:cNvSpPr/>
          <p:nvPr/>
        </p:nvSpPr>
        <p:spPr>
          <a:xfrm>
            <a:off x="926299" y="297726"/>
            <a:ext cx="6999605" cy="105791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70" dirty="0">
                <a:solidFill>
                  <a:srgbClr val="FFFFFF">
                    <a:alpha val="100000"/>
                  </a:srgbClr>
                </a:solidFill>
                <a:latin typeface="Arial" panose="020B0604020202020204"/>
                <a:ea typeface="Arial" panose="020B0604020202020204"/>
                <a:cs typeface="Arial" panose="020B0604020202020204"/>
              </a:rPr>
              <a:t>4.2 </a:t>
            </a:r>
            <a:r>
              <a:rPr sz="2300" b="1" kern="0" spc="70" dirty="0">
                <a:solidFill>
                  <a:srgbClr val="FFC000">
                    <a:alpha val="100000"/>
                  </a:srgbClr>
                </a:solidFill>
                <a:latin typeface="微软雅黑" panose="020B0503020204020204" charset="-122"/>
                <a:ea typeface="微软雅黑" panose="020B0503020204020204" charset="-122"/>
                <a:cs typeface="微软雅黑" panose="020B0503020204020204" charset="-122"/>
              </a:rPr>
              <a:t>案例</a:t>
            </a:r>
            <a:r>
              <a:rPr sz="2300" b="1" kern="0" spc="70" dirty="0">
                <a:solidFill>
                  <a:srgbClr val="FFC000">
                    <a:alpha val="100000"/>
                  </a:srgbClr>
                </a:solidFill>
                <a:latin typeface="Arial" panose="020B0604020202020204"/>
                <a:ea typeface="Arial" panose="020B0604020202020204"/>
                <a:cs typeface="Arial" panose="020B0604020202020204"/>
              </a:rPr>
              <a:t>3</a:t>
            </a:r>
            <a:r>
              <a:rPr sz="2300" b="1" kern="0" spc="70" dirty="0">
                <a:solidFill>
                  <a:srgbClr val="FFC000">
                    <a:alpha val="100000"/>
                  </a:srgbClr>
                </a:solidFill>
                <a:latin typeface="微软雅黑" panose="020B0503020204020204" charset="-122"/>
                <a:ea typeface="微软雅黑" panose="020B0503020204020204" charset="-122"/>
                <a:cs typeface="微软雅黑" panose="020B0503020204020204" charset="-122"/>
              </a:rPr>
              <a:t>：</a:t>
            </a:r>
            <a:r>
              <a:rPr sz="2300" b="1" kern="0" spc="-570" dirty="0">
                <a:solidFill>
                  <a:srgbClr val="FFC000">
                    <a:alpha val="100000"/>
                  </a:srgbClr>
                </a:solidFill>
                <a:latin typeface="微软雅黑" panose="020B0503020204020204" charset="-122"/>
                <a:ea typeface="微软雅黑" panose="020B0503020204020204" charset="-122"/>
                <a:cs typeface="微软雅黑" panose="020B0503020204020204" charset="-122"/>
              </a:rPr>
              <a:t> </a:t>
            </a:r>
            <a:r>
              <a:rPr sz="23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分</a:t>
            </a:r>
            <a:r>
              <a:rPr sz="23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布式式光伏</a:t>
            </a:r>
            <a:endParaRPr sz="2300" dirty="0">
              <a:latin typeface="微软雅黑" panose="020B0503020204020204" charset="-122"/>
              <a:ea typeface="微软雅黑" panose="020B0503020204020204" charset="-122"/>
              <a:cs typeface="微软雅黑" panose="020B0503020204020204" charset="-122"/>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16000"/>
              </a:lnSpc>
            </a:pPr>
            <a:r>
              <a:rPr lang="en-US" sz="2300" b="1" kern="0" spc="90" dirty="0">
                <a:solidFill>
                  <a:srgbClr val="F0A22E">
                    <a:alpha val="100000"/>
                  </a:srgbClr>
                </a:solidFill>
                <a:latin typeface="微软雅黑" panose="020B0503020204020204" charset="-122"/>
                <a:ea typeface="微软雅黑" panose="020B0503020204020204" charset="-122"/>
                <a:cs typeface="微软雅黑" panose="020B0503020204020204" charset="-122"/>
              </a:rPr>
              <a:t>                                              </a:t>
            </a:r>
            <a:r>
              <a:rPr sz="2300" b="1" kern="0" spc="90" dirty="0">
                <a:solidFill>
                  <a:srgbClr val="F0A22E">
                    <a:alpha val="100000"/>
                  </a:srgbClr>
                </a:solidFill>
                <a:latin typeface="微软雅黑" panose="020B0503020204020204" charset="-122"/>
                <a:ea typeface="微软雅黑" panose="020B0503020204020204" charset="-122"/>
                <a:cs typeface="微软雅黑" panose="020B0503020204020204" charset="-122"/>
              </a:rPr>
              <a:t>光伏电站</a:t>
            </a:r>
            <a:endParaRPr sz="2300" dirty="0">
              <a:latin typeface="微软雅黑" panose="020B0503020204020204" charset="-122"/>
              <a:ea typeface="微软雅黑" panose="020B0503020204020204" charset="-122"/>
              <a:cs typeface="微软雅黑" panose="020B0503020204020204" charset="-122"/>
            </a:endParaRPr>
          </a:p>
        </p:txBody>
      </p:sp>
      <p:sp>
        <p:nvSpPr>
          <p:cNvPr id="798" name="textbox 798"/>
          <p:cNvSpPr/>
          <p:nvPr/>
        </p:nvSpPr>
        <p:spPr>
          <a:xfrm>
            <a:off x="1480820" y="6435090"/>
            <a:ext cx="9236075" cy="267970"/>
          </a:xfrm>
          <a:prstGeom prst="rect">
            <a:avLst/>
          </a:prstGeom>
          <a:noFill/>
          <a:ln w="0" cap="flat">
            <a:noFill/>
            <a:prstDash val="solid"/>
            <a:miter lim="0"/>
          </a:ln>
        </p:spPr>
        <p:txBody>
          <a:bodyPr vert="horz" wrap="square" lIns="0" tIns="0" rIns="0" bIns="0"/>
          <a:lstStyle/>
          <a:p>
            <a:pPr algn="l" rtl="0" eaLnBrk="0">
              <a:lnSpc>
                <a:spcPct val="76000"/>
              </a:lnSpc>
            </a:pPr>
            <a:endParaRPr sz="100" dirty="0">
              <a:latin typeface="Arial" panose="020B0604020202020204"/>
              <a:ea typeface="Arial" panose="020B0604020202020204"/>
              <a:cs typeface="Arial" panose="020B0604020202020204"/>
            </a:endParaRPr>
          </a:p>
          <a:p>
            <a:pPr marL="12700" algn="l" rtl="0" eaLnBrk="0">
              <a:lnSpc>
                <a:spcPct val="89000"/>
              </a:lnSpc>
            </a:pPr>
            <a:r>
              <a:rPr lang="en-US" sz="1500" b="1" kern="0" spc="80" dirty="0">
                <a:solidFill>
                  <a:srgbClr val="FFFFFF">
                    <a:alpha val="100000"/>
                  </a:srgbClr>
                </a:solidFill>
                <a:latin typeface="宋体" panose="02010600030101010101" pitchFamily="2" charset="-122"/>
                <a:ea typeface="宋体" panose="02010600030101010101" pitchFamily="2" charset="-122"/>
                <a:cs typeface="宋体" panose="02010600030101010101" pitchFamily="2" charset="-122"/>
              </a:rPr>
              <a:t>                                         </a:t>
            </a:r>
            <a:r>
              <a:rPr sz="1500" b="1" kern="0" spc="80" dirty="0">
                <a:solidFill>
                  <a:srgbClr val="FFFFFF">
                    <a:alpha val="100000"/>
                  </a:srgbClr>
                </a:solidFill>
                <a:latin typeface="宋体" panose="02010600030101010101" pitchFamily="2" charset="-122"/>
                <a:ea typeface="宋体" panose="02010600030101010101" pitchFamily="2" charset="-122"/>
                <a:cs typeface="宋体" panose="02010600030101010101" pitchFamily="2" charset="-122"/>
              </a:rPr>
              <a:t>施工后</a:t>
            </a:r>
            <a:endParaRPr sz="1500" dirty="0">
              <a:latin typeface="宋体" panose="02010600030101010101" pitchFamily="2" charset="-122"/>
              <a:ea typeface="宋体" panose="02010600030101010101" pitchFamily="2" charset="-122"/>
              <a:cs typeface="宋体" panose="02010600030101010101" pitchFamily="2" charset="-122"/>
            </a:endParaRPr>
          </a:p>
        </p:txBody>
      </p:sp>
      <p:sp>
        <p:nvSpPr>
          <p:cNvPr id="800" name="textbox 800"/>
          <p:cNvSpPr/>
          <p:nvPr/>
        </p:nvSpPr>
        <p:spPr>
          <a:xfrm>
            <a:off x="10257155" y="472440"/>
            <a:ext cx="2077085" cy="627380"/>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840" name="picture 840"/>
          <p:cNvPicPr>
            <a:picLocks noChangeAspect="1"/>
          </p:cNvPicPr>
          <p:nvPr/>
        </p:nvPicPr>
        <p:blipFill>
          <a:blip r:embed="rId1"/>
          <a:stretch>
            <a:fillRect/>
          </a:stretch>
        </p:blipFill>
        <p:spPr>
          <a:xfrm rot="21600000">
            <a:off x="6128511" y="2013711"/>
            <a:ext cx="5450332" cy="4371340"/>
          </a:xfrm>
          <a:prstGeom prst="rect">
            <a:avLst/>
          </a:prstGeom>
        </p:spPr>
      </p:pic>
      <p:pic>
        <p:nvPicPr>
          <p:cNvPr id="842" name="picture 842"/>
          <p:cNvPicPr>
            <a:picLocks noChangeAspect="1"/>
          </p:cNvPicPr>
          <p:nvPr/>
        </p:nvPicPr>
        <p:blipFill>
          <a:blip r:embed="rId2"/>
          <a:stretch>
            <a:fillRect/>
          </a:stretch>
        </p:blipFill>
        <p:spPr>
          <a:xfrm rot="21600000">
            <a:off x="512572" y="2013711"/>
            <a:ext cx="5450331" cy="4371340"/>
          </a:xfrm>
          <a:prstGeom prst="rect">
            <a:avLst/>
          </a:prstGeom>
        </p:spPr>
      </p:pic>
      <p:sp>
        <p:nvSpPr>
          <p:cNvPr id="844" name="textbox 844"/>
          <p:cNvSpPr/>
          <p:nvPr/>
        </p:nvSpPr>
        <p:spPr>
          <a:xfrm>
            <a:off x="3834922" y="6642072"/>
            <a:ext cx="5201284" cy="292734"/>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105"/>
              </a:lnSpc>
            </a:pP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光伏电站施工</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sz="1500" b="1" kern="0" spc="70" dirty="0">
                <a:solidFill>
                  <a:srgbClr val="FF0000">
                    <a:alpha val="100000"/>
                  </a:srgbClr>
                </a:solidFill>
                <a:latin typeface="微软雅黑" panose="020B0503020204020204" charset="-122"/>
                <a:ea typeface="微软雅黑" panose="020B0503020204020204" charset="-122"/>
                <a:cs typeface="微软雅黑" panose="020B0503020204020204" charset="-122"/>
              </a:rPr>
              <a:t>发电量增加5.51%</a:t>
            </a:r>
            <a:endParaRPr sz="1500" dirty="0">
              <a:latin typeface="微软雅黑" panose="020B0503020204020204" charset="-122"/>
              <a:ea typeface="微软雅黑" panose="020B0503020204020204" charset="-122"/>
              <a:cs typeface="微软雅黑" panose="020B0503020204020204" charset="-122"/>
            </a:endParaRPr>
          </a:p>
        </p:txBody>
      </p:sp>
      <p:sp>
        <p:nvSpPr>
          <p:cNvPr id="846" name="textbox 846"/>
          <p:cNvSpPr/>
          <p:nvPr/>
        </p:nvSpPr>
        <p:spPr>
          <a:xfrm>
            <a:off x="4869256" y="1023036"/>
            <a:ext cx="3361690" cy="330834"/>
          </a:xfrm>
          <a:prstGeom prst="rect">
            <a:avLst/>
          </a:prstGeom>
          <a:noFill/>
          <a:ln w="0" cap="flat">
            <a:noFill/>
            <a:prstDash val="solid"/>
            <a:miter lim="0"/>
          </a:ln>
        </p:spPr>
        <p:txBody>
          <a:bodyPr vert="horz" wrap="square" lIns="0" tIns="0" rIns="0" bIns="0"/>
          <a:lstStyle/>
          <a:p>
            <a:pPr algn="l" rtl="0" eaLnBrk="0">
              <a:lnSpc>
                <a:spcPct val="87000"/>
              </a:lnSpc>
            </a:pPr>
            <a:endParaRPr sz="100" dirty="0">
              <a:latin typeface="Arial" panose="020B0604020202020204"/>
              <a:ea typeface="Arial" panose="020B0604020202020204"/>
              <a:cs typeface="Arial" panose="020B0604020202020204"/>
            </a:endParaRPr>
          </a:p>
          <a:p>
            <a:pPr marL="12700" algn="l" rtl="0" eaLnBrk="0">
              <a:lnSpc>
                <a:spcPct val="87000"/>
              </a:lnSpc>
            </a:pPr>
            <a:r>
              <a:rPr sz="2300" b="1" kern="0" spc="80" dirty="0">
                <a:solidFill>
                  <a:srgbClr val="F0A22E">
                    <a:alpha val="100000"/>
                  </a:srgbClr>
                </a:solidFill>
                <a:latin typeface="微软雅黑" panose="020B0503020204020204" charset="-122"/>
                <a:ea typeface="微软雅黑" panose="020B0503020204020204" charset="-122"/>
                <a:cs typeface="微软雅黑" panose="020B0503020204020204" charset="-122"/>
              </a:rPr>
              <a:t>光伏电站</a:t>
            </a:r>
            <a:endParaRPr sz="2300" dirty="0">
              <a:latin typeface="微软雅黑" panose="020B0503020204020204" charset="-122"/>
              <a:ea typeface="微软雅黑" panose="020B0503020204020204" charset="-122"/>
              <a:cs typeface="微软雅黑" panose="020B0503020204020204" charset="-122"/>
            </a:endParaRPr>
          </a:p>
        </p:txBody>
      </p:sp>
      <p:sp>
        <p:nvSpPr>
          <p:cNvPr id="848" name="textbox 848"/>
          <p:cNvSpPr/>
          <p:nvPr/>
        </p:nvSpPr>
        <p:spPr>
          <a:xfrm>
            <a:off x="810260" y="297180"/>
            <a:ext cx="3603625" cy="481330"/>
          </a:xfrm>
          <a:prstGeom prst="rect">
            <a:avLst/>
          </a:prstGeom>
          <a:noFill/>
          <a:ln w="0" cap="flat">
            <a:noFill/>
            <a:prstDash val="solid"/>
            <a:miter lim="0"/>
          </a:ln>
        </p:spPr>
        <p:txBody>
          <a:bodyPr vert="horz" wrap="square" lIns="0" tIns="0" rIns="0" bIns="0"/>
          <a:lstStyle/>
          <a:p>
            <a:pPr algn="l" rtl="0" eaLnBrk="0">
              <a:lnSpc>
                <a:spcPct val="87000"/>
              </a:lnSpc>
            </a:pPr>
            <a:endParaRPr sz="100" dirty="0">
              <a:latin typeface="Arial" panose="020B0604020202020204"/>
              <a:ea typeface="Arial" panose="020B0604020202020204"/>
              <a:cs typeface="Arial" panose="020B0604020202020204"/>
            </a:endParaRPr>
          </a:p>
          <a:p>
            <a:pPr marL="12700" algn="l" rtl="0" eaLnBrk="0">
              <a:lnSpc>
                <a:spcPct val="87000"/>
              </a:lnSpc>
            </a:pPr>
            <a:r>
              <a:rPr sz="2400" b="1" kern="0" spc="70" dirty="0">
                <a:solidFill>
                  <a:srgbClr val="FFFFFF">
                    <a:alpha val="100000"/>
                  </a:srgbClr>
                </a:solidFill>
                <a:latin typeface="微软雅黑" panose="020B0503020204020204" charset="-122"/>
                <a:ea typeface="微软雅黑" panose="020B0503020204020204" charset="-122"/>
                <a:cs typeface="微软雅黑" panose="020B0503020204020204" charset="-122"/>
              </a:rPr>
              <a:t>4.2 </a:t>
            </a:r>
            <a:r>
              <a:rPr sz="2400" b="1" kern="0" spc="70" dirty="0">
                <a:solidFill>
                  <a:srgbClr val="FFC000">
                    <a:alpha val="100000"/>
                  </a:srgbClr>
                </a:solidFill>
                <a:latin typeface="微软雅黑" panose="020B0503020204020204" charset="-122"/>
                <a:ea typeface="微软雅黑" panose="020B0503020204020204" charset="-122"/>
                <a:cs typeface="微软雅黑" panose="020B0503020204020204" charset="-122"/>
              </a:rPr>
              <a:t>案例4： </a:t>
            </a:r>
            <a:r>
              <a:rPr sz="2400" b="1" kern="0" spc="60" dirty="0">
                <a:solidFill>
                  <a:srgbClr val="FFFFFF">
                    <a:alpha val="100000"/>
                  </a:srgbClr>
                </a:solidFill>
                <a:latin typeface="微软雅黑" panose="020B0503020204020204" charset="-122"/>
                <a:ea typeface="微软雅黑" panose="020B0503020204020204" charset="-122"/>
                <a:cs typeface="微软雅黑" panose="020B0503020204020204" charset="-122"/>
              </a:rPr>
              <a:t>集中式光伏</a:t>
            </a:r>
            <a:endParaRPr sz="2400" dirty="0">
              <a:latin typeface="微软雅黑" panose="020B0503020204020204" charset="-122"/>
              <a:ea typeface="微软雅黑" panose="020B0503020204020204" charset="-122"/>
              <a:cs typeface="微软雅黑" panose="020B0503020204020204" charset="-122"/>
            </a:endParaRPr>
          </a:p>
        </p:txBody>
      </p:sp>
      <p:sp>
        <p:nvSpPr>
          <p:cNvPr id="850" name="textbox 850"/>
          <p:cNvSpPr/>
          <p:nvPr/>
        </p:nvSpPr>
        <p:spPr>
          <a:xfrm>
            <a:off x="6150338" y="1509015"/>
            <a:ext cx="1663700" cy="474344"/>
          </a:xfrm>
          <a:prstGeom prst="rect">
            <a:avLst/>
          </a:prstGeom>
          <a:noFill/>
          <a:ln w="0" cap="flat">
            <a:noFill/>
            <a:prstDash val="solid"/>
            <a:miter lim="0"/>
          </a:ln>
        </p:spPr>
        <p:txBody>
          <a:bodyPr vert="horz" wrap="square" lIns="0" tIns="0" rIns="0" bIns="0"/>
          <a:lstStyle/>
          <a:p>
            <a:pPr algn="l" rtl="0" eaLnBrk="0">
              <a:lnSpc>
                <a:spcPct val="83000"/>
              </a:lnSpc>
            </a:pPr>
            <a:endParaRPr sz="1400" dirty="0">
              <a:latin typeface="微软雅黑" panose="020B0503020204020204" charset="-122"/>
              <a:ea typeface="微软雅黑" panose="020B0503020204020204" charset="-122"/>
              <a:cs typeface="微软雅黑" panose="020B0503020204020204" charset="-122"/>
            </a:endParaRPr>
          </a:p>
        </p:txBody>
      </p:sp>
      <p:sp>
        <p:nvSpPr>
          <p:cNvPr id="852" name="textbox 852"/>
          <p:cNvSpPr/>
          <p:nvPr/>
        </p:nvSpPr>
        <p:spPr>
          <a:xfrm>
            <a:off x="617306" y="1549878"/>
            <a:ext cx="1804670" cy="22796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8000"/>
              </a:lnSpc>
            </a:pP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污染物：</a:t>
            </a:r>
            <a:r>
              <a:rPr sz="1500" b="1" kern="0" spc="-32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风沙+灰尘</a:t>
            </a:r>
            <a:endParaRPr sz="1500" dirty="0">
              <a:latin typeface="微软雅黑" panose="020B0503020204020204" charset="-122"/>
              <a:ea typeface="微软雅黑" panose="020B0503020204020204" charset="-122"/>
              <a:cs typeface="微软雅黑" panose="020B0503020204020204" charset="-122"/>
            </a:endParaRPr>
          </a:p>
        </p:txBody>
      </p:sp>
      <p:sp>
        <p:nvSpPr>
          <p:cNvPr id="854" name="textbox 854"/>
          <p:cNvSpPr/>
          <p:nvPr/>
        </p:nvSpPr>
        <p:spPr>
          <a:xfrm>
            <a:off x="10373360" y="472440"/>
            <a:ext cx="1960880" cy="730885"/>
          </a:xfrm>
          <a:prstGeom prst="rect">
            <a:avLst/>
          </a:prstGeom>
          <a:noFill/>
          <a:ln w="0" cap="flat">
            <a:noFill/>
            <a:prstDash val="solid"/>
            <a:miter lim="0"/>
          </a:ln>
        </p:spPr>
        <p:txBody>
          <a:bodyPr vert="horz" wrap="square" lIns="0" tIns="0" rIns="0" bIns="0"/>
          <a:lstStyle/>
          <a:p>
            <a:pPr marL="12700" algn="l" rtl="0" eaLnBrk="0">
              <a:lnSpc>
                <a:spcPct val="86000"/>
              </a:lnSpc>
            </a:pP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lang="zh-CN" altLang="en-US"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876" name="picture 876"/>
          <p:cNvPicPr>
            <a:picLocks noChangeAspect="1"/>
          </p:cNvPicPr>
          <p:nvPr/>
        </p:nvPicPr>
        <p:blipFill>
          <a:blip r:embed="rId1"/>
          <a:stretch>
            <a:fillRect/>
          </a:stretch>
        </p:blipFill>
        <p:spPr>
          <a:xfrm rot="21600000">
            <a:off x="844242" y="2161853"/>
            <a:ext cx="5337408" cy="4041464"/>
          </a:xfrm>
          <a:prstGeom prst="rect">
            <a:avLst/>
          </a:prstGeom>
        </p:spPr>
      </p:pic>
      <p:pic>
        <p:nvPicPr>
          <p:cNvPr id="878" name="picture 878"/>
          <p:cNvPicPr>
            <a:picLocks noChangeAspect="1"/>
          </p:cNvPicPr>
          <p:nvPr/>
        </p:nvPicPr>
        <p:blipFill>
          <a:blip r:embed="rId2"/>
          <a:stretch>
            <a:fillRect/>
          </a:stretch>
        </p:blipFill>
        <p:spPr>
          <a:xfrm rot="21600000">
            <a:off x="6317231" y="2161853"/>
            <a:ext cx="5337408" cy="4041464"/>
          </a:xfrm>
          <a:prstGeom prst="rect">
            <a:avLst/>
          </a:prstGeom>
        </p:spPr>
      </p:pic>
      <p:sp>
        <p:nvSpPr>
          <p:cNvPr id="880" name="textbox 880"/>
          <p:cNvSpPr/>
          <p:nvPr/>
        </p:nvSpPr>
        <p:spPr>
          <a:xfrm>
            <a:off x="926299" y="297420"/>
            <a:ext cx="11408409" cy="1178560"/>
          </a:xfrm>
          <a:prstGeom prst="rect">
            <a:avLst/>
          </a:prstGeom>
          <a:noFill/>
          <a:ln w="0" cap="flat">
            <a:noFill/>
            <a:prstDash val="solid"/>
            <a:miter lim="0"/>
          </a:ln>
        </p:spPr>
        <p:txBody>
          <a:bodyPr vert="horz" wrap="square" lIns="0" tIns="0" rIns="0" bIns="0"/>
          <a:lstStyle/>
          <a:p>
            <a:pPr algn="l" rtl="0" eaLnBrk="0">
              <a:lnSpc>
                <a:spcPct val="95000"/>
              </a:lnSpc>
            </a:pPr>
            <a:endParaRPr sz="100" dirty="0">
              <a:latin typeface="Arial" panose="020B0604020202020204"/>
              <a:ea typeface="Arial" panose="020B0604020202020204"/>
              <a:cs typeface="Arial" panose="020B0604020202020204"/>
            </a:endParaRPr>
          </a:p>
          <a:p>
            <a:pPr marL="12700" algn="l" rtl="0" eaLnBrk="0">
              <a:lnSpc>
                <a:spcPct val="98000"/>
              </a:lnSpc>
            </a:pPr>
            <a:r>
              <a:rPr sz="2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4.2 </a:t>
            </a:r>
            <a:r>
              <a:rPr sz="2400" b="1" kern="0" spc="30" dirty="0">
                <a:solidFill>
                  <a:srgbClr val="FFC000">
                    <a:alpha val="100000"/>
                  </a:srgbClr>
                </a:solidFill>
                <a:latin typeface="微软雅黑" panose="020B0503020204020204" charset="-122"/>
                <a:ea typeface="微软雅黑" panose="020B0503020204020204" charset="-122"/>
                <a:cs typeface="微软雅黑" panose="020B0503020204020204" charset="-122"/>
              </a:rPr>
              <a:t>案例5： </a:t>
            </a:r>
            <a:r>
              <a:rPr sz="2400" b="1" kern="0" spc="30" dirty="0">
                <a:solidFill>
                  <a:srgbClr val="FFFFFF">
                    <a:alpha val="100000"/>
                  </a:srgbClr>
                </a:solidFill>
                <a:latin typeface="微软雅黑" panose="020B0503020204020204" charset="-122"/>
                <a:ea typeface="微软雅黑" panose="020B0503020204020204" charset="-122"/>
                <a:cs typeface="微软雅黑" panose="020B0503020204020204" charset="-122"/>
              </a:rPr>
              <a:t>集中式光伏  </a:t>
            </a:r>
            <a:r>
              <a:rPr sz="23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弘启新能</a:t>
            </a:r>
            <a:r>
              <a:rPr lang="en-US" altLang="zh-CN"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 </a:t>
            </a:r>
            <a:r>
              <a:rPr lang="zh-CN" altLang="en-US" sz="2300" dirty="0">
                <a:ln w="6600">
                  <a:solidFill>
                    <a:schemeClr val="accent2"/>
                  </a:solidFill>
                  <a:prstDash val="solid"/>
                </a:ln>
                <a:solidFill>
                  <a:srgbClr val="FFFFFF"/>
                </a:solidFill>
                <a:effectLst>
                  <a:outerShdw dist="38100" dir="2700000" algn="tl" rotWithShape="0">
                    <a:schemeClr val="accent2"/>
                  </a:outerShdw>
                </a:effectLst>
                <a:latin typeface="微软雅黑" panose="020B0503020204020204" charset="-122"/>
                <a:ea typeface="微软雅黑" panose="020B0503020204020204" charset="-122"/>
                <a:cs typeface="微软雅黑" panose="020B0503020204020204" charset="-122"/>
                <a:sym typeface="+mn-ea"/>
              </a:rPr>
              <a:t>慧创未来</a:t>
            </a:r>
            <a:endParaRPr sz="2300" dirty="0">
              <a:latin typeface="微软雅黑" panose="020B0503020204020204" charset="-122"/>
              <a:ea typeface="微软雅黑" panose="020B0503020204020204" charset="-122"/>
              <a:cs typeface="微软雅黑" panose="020B0503020204020204" charset="-122"/>
            </a:endParaRPr>
          </a:p>
          <a:p>
            <a:pPr marL="12700" algn="l" rtl="0" eaLnBrk="0">
              <a:lnSpc>
                <a:spcPct val="98000"/>
              </a:lnSpc>
            </a:pPr>
            <a:endParaRPr sz="2100" baseline="-20000" dirty="0">
              <a:latin typeface="微软雅黑" panose="020B0503020204020204" charset="-122"/>
              <a:ea typeface="微软雅黑" panose="020B0503020204020204" charset="-122"/>
              <a:cs typeface="微软雅黑" panose="020B0503020204020204" charset="-122"/>
            </a:endParaRPr>
          </a:p>
          <a:p>
            <a:pPr algn="l" rtl="0" eaLnBrk="0">
              <a:lnSpc>
                <a:spcPct val="134000"/>
              </a:lnSpc>
            </a:pPr>
            <a:endParaRPr sz="1000" dirty="0">
              <a:latin typeface="Arial" panose="020B0604020202020204"/>
              <a:ea typeface="Arial" panose="020B0604020202020204"/>
              <a:cs typeface="Arial" panose="020B0604020202020204"/>
            </a:endParaRPr>
          </a:p>
          <a:p>
            <a:pPr algn="l" rtl="0" eaLnBrk="0">
              <a:lnSpc>
                <a:spcPct val="134000"/>
              </a:lnSpc>
            </a:pPr>
            <a:endParaRPr sz="1000" dirty="0">
              <a:latin typeface="Arial" panose="020B0604020202020204"/>
              <a:ea typeface="Arial" panose="020B0604020202020204"/>
              <a:cs typeface="Arial" panose="020B0604020202020204"/>
            </a:endParaRPr>
          </a:p>
          <a:p>
            <a:pPr algn="l" rtl="0" eaLnBrk="0">
              <a:lnSpc>
                <a:spcPct val="116000"/>
              </a:lnSpc>
            </a:pPr>
            <a:endParaRPr sz="500" dirty="0">
              <a:latin typeface="Arial" panose="020B0604020202020204"/>
              <a:ea typeface="Arial" panose="020B0604020202020204"/>
              <a:cs typeface="Arial" panose="020B0604020202020204"/>
            </a:endParaRPr>
          </a:p>
          <a:p>
            <a:pPr marL="4032885" algn="l" rtl="0" eaLnBrk="0">
              <a:lnSpc>
                <a:spcPct val="87000"/>
              </a:lnSpc>
            </a:pPr>
            <a:r>
              <a:rPr lang="en-US" sz="2300" b="1" kern="0" spc="80" dirty="0">
                <a:solidFill>
                  <a:srgbClr val="F0A22E">
                    <a:alpha val="100000"/>
                  </a:srgbClr>
                </a:solidFill>
                <a:latin typeface="微软雅黑" panose="020B0503020204020204" charset="-122"/>
                <a:ea typeface="微软雅黑" panose="020B0503020204020204" charset="-122"/>
                <a:cs typeface="微软雅黑" panose="020B0503020204020204" charset="-122"/>
              </a:rPr>
              <a:t>   </a:t>
            </a:r>
            <a:r>
              <a:rPr sz="2300" b="1" kern="0" spc="80" dirty="0">
                <a:solidFill>
                  <a:srgbClr val="F0A22E">
                    <a:alpha val="100000"/>
                  </a:srgbClr>
                </a:solidFill>
                <a:latin typeface="微软雅黑" panose="020B0503020204020204" charset="-122"/>
                <a:ea typeface="微软雅黑" panose="020B0503020204020204" charset="-122"/>
                <a:cs typeface="微软雅黑" panose="020B0503020204020204" charset="-122"/>
              </a:rPr>
              <a:t>集中式光伏</a:t>
            </a:r>
            <a:endParaRPr sz="2300" dirty="0">
              <a:latin typeface="微软雅黑" panose="020B0503020204020204" charset="-122"/>
              <a:ea typeface="微软雅黑" panose="020B0503020204020204" charset="-122"/>
              <a:cs typeface="微软雅黑" panose="020B0503020204020204" charset="-122"/>
            </a:endParaRPr>
          </a:p>
        </p:txBody>
      </p:sp>
      <p:sp>
        <p:nvSpPr>
          <p:cNvPr id="884" name="textbox 884"/>
          <p:cNvSpPr/>
          <p:nvPr/>
        </p:nvSpPr>
        <p:spPr>
          <a:xfrm>
            <a:off x="3642339" y="6441756"/>
            <a:ext cx="5905500" cy="292734"/>
          </a:xfrm>
          <a:prstGeom prst="rect">
            <a:avLst/>
          </a:prstGeom>
          <a:noFill/>
          <a:ln w="0" cap="flat">
            <a:noFill/>
            <a:prstDash val="solid"/>
            <a:miter lim="0"/>
          </a:ln>
        </p:spPr>
        <p:txBody>
          <a:bodyPr vert="horz" wrap="square" lIns="0" tIns="0" rIns="0" bIns="0"/>
          <a:lstStyle/>
          <a:p>
            <a:pPr algn="l" rtl="0" eaLnBrk="0">
              <a:lnSpc>
                <a:spcPct val="83000"/>
              </a:lnSpc>
            </a:pPr>
            <a:r>
              <a:rPr lang="en-US" sz="1500" b="1" kern="0" spc="-330" dirty="0">
                <a:solidFill>
                  <a:srgbClr val="00B0F0">
                    <a:alpha val="100000"/>
                  </a:srgbClr>
                </a:solidFill>
                <a:latin typeface="微软雅黑" panose="020B0503020204020204" charset="-122"/>
                <a:ea typeface="微软雅黑" panose="020B0503020204020204" charset="-122"/>
                <a:cs typeface="微软雅黑" panose="020B0503020204020204" charset="-122"/>
              </a:rPr>
              <a:t>                               </a:t>
            </a:r>
            <a:r>
              <a:rPr sz="1500" b="1" kern="0" spc="-330" dirty="0">
                <a:solidFill>
                  <a:srgbClr val="00B0F0">
                    <a:alpha val="100000"/>
                  </a:srgbClr>
                </a:solidFill>
                <a:latin typeface="微软雅黑" panose="020B0503020204020204" charset="-122"/>
                <a:ea typeface="微软雅黑" panose="020B0503020204020204" charset="-122"/>
                <a:cs typeface="微软雅黑" panose="020B0503020204020204" charset="-122"/>
              </a:rPr>
              <a:t> </a:t>
            </a:r>
            <a:r>
              <a:rPr sz="1500" b="1" kern="0" spc="50" dirty="0">
                <a:solidFill>
                  <a:srgbClr val="FFFFFF">
                    <a:alpha val="100000"/>
                  </a:srgbClr>
                </a:solidFill>
                <a:latin typeface="微软雅黑" panose="020B0503020204020204" charset="-122"/>
                <a:ea typeface="微软雅黑" panose="020B0503020204020204" charset="-122"/>
                <a:cs typeface="微软雅黑" panose="020B0503020204020204" charset="-122"/>
              </a:rPr>
              <a:t>光</a:t>
            </a:r>
            <a:r>
              <a:rPr sz="15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伏电站施工</a:t>
            </a:r>
            <a:r>
              <a:rPr sz="1500" b="1" kern="0" spc="-24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1500" b="1" kern="0" spc="40" dirty="0">
                <a:solidFill>
                  <a:srgbClr val="FFFFFF">
                    <a:alpha val="100000"/>
                  </a:srgbClr>
                </a:solidFill>
                <a:latin typeface="微软雅黑" panose="020B0503020204020204" charset="-122"/>
                <a:ea typeface="微软雅黑" panose="020B0503020204020204" charset="-122"/>
                <a:cs typeface="微软雅黑" panose="020B0503020204020204" charset="-122"/>
              </a:rPr>
              <a:t>，增加</a:t>
            </a:r>
            <a:r>
              <a:rPr sz="1500" b="1" kern="0" spc="40" dirty="0">
                <a:solidFill>
                  <a:srgbClr val="FF0000">
                    <a:alpha val="100000"/>
                  </a:srgbClr>
                </a:solidFill>
                <a:latin typeface="微软雅黑" panose="020B0503020204020204" charset="-122"/>
                <a:ea typeface="微软雅黑" panose="020B0503020204020204" charset="-122"/>
                <a:cs typeface="微软雅黑" panose="020B0503020204020204" charset="-122"/>
              </a:rPr>
              <a:t>6.68%发电量（7个月）</a:t>
            </a:r>
            <a:endParaRPr sz="1500" dirty="0">
              <a:latin typeface="微软雅黑" panose="020B0503020204020204" charset="-122"/>
              <a:ea typeface="微软雅黑" panose="020B0503020204020204" charset="-122"/>
              <a:cs typeface="微软雅黑" panose="020B0503020204020204" charset="-122"/>
            </a:endParaRPr>
          </a:p>
        </p:txBody>
      </p:sp>
      <p:sp>
        <p:nvSpPr>
          <p:cNvPr id="886" name="textbox 886"/>
          <p:cNvSpPr/>
          <p:nvPr/>
        </p:nvSpPr>
        <p:spPr>
          <a:xfrm>
            <a:off x="6510638" y="1599655"/>
            <a:ext cx="1663700" cy="474344"/>
          </a:xfrm>
          <a:prstGeom prst="rect">
            <a:avLst/>
          </a:prstGeom>
          <a:noFill/>
          <a:ln w="0" cap="flat">
            <a:noFill/>
            <a:prstDash val="solid"/>
            <a:miter lim="0"/>
          </a:ln>
        </p:spPr>
        <p:txBody>
          <a:bodyPr vert="horz" wrap="square" lIns="0" tIns="0" rIns="0" bIns="0"/>
          <a:lstStyle/>
          <a:p>
            <a:pPr algn="l" rtl="0" eaLnBrk="0">
              <a:lnSpc>
                <a:spcPct val="83000"/>
              </a:lnSpc>
            </a:pPr>
            <a:endParaRPr sz="1400" dirty="0">
              <a:latin typeface="微软雅黑" panose="020B0503020204020204" charset="-122"/>
              <a:ea typeface="微软雅黑" panose="020B0503020204020204" charset="-122"/>
              <a:cs typeface="微软雅黑" panose="020B0503020204020204" charset="-122"/>
            </a:endParaRPr>
          </a:p>
        </p:txBody>
      </p:sp>
      <p:sp>
        <p:nvSpPr>
          <p:cNvPr id="888" name="textbox 888"/>
          <p:cNvSpPr/>
          <p:nvPr/>
        </p:nvSpPr>
        <p:spPr>
          <a:xfrm>
            <a:off x="1012758" y="1636606"/>
            <a:ext cx="2569210" cy="227965"/>
          </a:xfrm>
          <a:prstGeom prst="rect">
            <a:avLst/>
          </a:prstGeom>
          <a:noFill/>
          <a:ln w="0" cap="flat">
            <a:noFill/>
            <a:prstDash val="solid"/>
            <a:miter lim="0"/>
          </a:ln>
        </p:spPr>
        <p:txBody>
          <a:bodyPr vert="horz" wrap="square" lIns="0" tIns="0" rIns="0" bIns="0"/>
          <a:lstStyle/>
          <a:p>
            <a:pPr algn="l" rtl="0" eaLnBrk="0">
              <a:lnSpc>
                <a:spcPct val="90000"/>
              </a:lnSpc>
            </a:pPr>
            <a:endParaRPr sz="100" dirty="0">
              <a:latin typeface="Arial" panose="020B0604020202020204"/>
              <a:ea typeface="Arial" panose="020B0604020202020204"/>
              <a:cs typeface="Arial" panose="020B0604020202020204"/>
            </a:endParaRPr>
          </a:p>
          <a:p>
            <a:pPr marL="12700" algn="l" rtl="0" eaLnBrk="0">
              <a:lnSpc>
                <a:spcPct val="88000"/>
              </a:lnSpc>
            </a:pP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污染物：</a:t>
            </a:r>
            <a:r>
              <a:rPr sz="1500" b="1" kern="0" spc="-260" dirty="0">
                <a:solidFill>
                  <a:srgbClr val="FF0000">
                    <a:alpha val="100000"/>
                  </a:srgbClr>
                </a:solidFill>
                <a:latin typeface="微软雅黑" panose="020B0503020204020204" charset="-122"/>
                <a:ea typeface="微软雅黑" panose="020B0503020204020204" charset="-122"/>
                <a:cs typeface="微软雅黑" panose="020B0503020204020204" charset="-122"/>
              </a:rPr>
              <a:t> </a:t>
            </a:r>
            <a:r>
              <a:rPr sz="1500" b="1" kern="0" spc="80" dirty="0">
                <a:solidFill>
                  <a:srgbClr val="FF0000">
                    <a:alpha val="100000"/>
                  </a:srgbClr>
                </a:solidFill>
                <a:latin typeface="微软雅黑" panose="020B0503020204020204" charset="-122"/>
                <a:ea typeface="微软雅黑" panose="020B0503020204020204" charset="-122"/>
                <a:cs typeface="微软雅黑" panose="020B0503020204020204" charset="-122"/>
              </a:rPr>
              <a:t>风沙+灰尘+煤焦油</a:t>
            </a:r>
            <a:endParaRPr sz="15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1104" name="picture 1104"/>
          <p:cNvPicPr>
            <a:picLocks noChangeAspect="1"/>
          </p:cNvPicPr>
          <p:nvPr/>
        </p:nvPicPr>
        <p:blipFill>
          <a:blip r:embed="rId1"/>
          <a:stretch>
            <a:fillRect/>
          </a:stretch>
        </p:blipFill>
        <p:spPr>
          <a:xfrm rot="21600000">
            <a:off x="2581198" y="1784375"/>
            <a:ext cx="9177058" cy="2241169"/>
          </a:xfrm>
          <a:prstGeom prst="rect">
            <a:avLst/>
          </a:prstGeom>
        </p:spPr>
      </p:pic>
      <p:sp>
        <p:nvSpPr>
          <p:cNvPr id="1106" name="textbox 1106"/>
          <p:cNvSpPr/>
          <p:nvPr/>
        </p:nvSpPr>
        <p:spPr>
          <a:xfrm>
            <a:off x="4869441" y="3412962"/>
            <a:ext cx="6983730" cy="1004569"/>
          </a:xfrm>
          <a:prstGeom prst="rect">
            <a:avLst/>
          </a:prstGeom>
          <a:noFill/>
          <a:ln w="0" cap="flat">
            <a:noFill/>
            <a:prstDash val="solid"/>
            <a:miter lim="0"/>
          </a:ln>
        </p:spPr>
        <p:txBody>
          <a:bodyPr vert="horz" wrap="square" lIns="0" tIns="0" rIns="0" bIns="0"/>
          <a:lstStyle/>
          <a:p>
            <a:pPr algn="l" rtl="0" eaLnBrk="0">
              <a:lnSpc>
                <a:spcPct val="89000"/>
              </a:lnSpc>
            </a:pPr>
            <a:r>
              <a:rPr lang="zh-CN" altLang="en-US" sz="2000" dirty="0">
                <a:solidFill>
                  <a:schemeClr val="bg1"/>
                </a:solidFill>
                <a:latin typeface="微软雅黑" panose="020B0503020204020204" charset="-122"/>
                <a:ea typeface="微软雅黑" panose="020B0503020204020204" charset="-122"/>
                <a:cs typeface="微软雅黑" panose="020B0503020204020204" charset="-122"/>
              </a:rPr>
              <a:t>位于杭州市萧山区弘慧科技广场是一家集纳米涂层材料前沿技术研发、全国销售于一体的创新科技型企业，深耕防护纳米涂层领域，以硬核纳米技术为核心，为新能源、基建运维、轨道交通领域提供一站式长效防护解决方案，全力助推行业绿色高效发展。</a:t>
            </a:r>
            <a:endParaRPr lang="zh-CN" altLang="en-US" sz="2000"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1108" name="textbox 1108"/>
          <p:cNvSpPr/>
          <p:nvPr/>
        </p:nvSpPr>
        <p:spPr>
          <a:xfrm>
            <a:off x="3559810" y="2464435"/>
            <a:ext cx="8336915" cy="624840"/>
          </a:xfrm>
          <a:prstGeom prst="rect">
            <a:avLst/>
          </a:prstGeom>
          <a:noFill/>
          <a:ln w="0" cap="flat">
            <a:noFill/>
            <a:prstDash val="solid"/>
            <a:miter lim="0"/>
          </a:ln>
        </p:spPr>
        <p:txBody>
          <a:bodyPr vert="horz" wrap="square" lIns="0" tIns="0" rIns="0" bIns="0"/>
          <a:lstStyle/>
          <a:p>
            <a:pPr algn="l" rtl="0" eaLnBrk="0">
              <a:lnSpc>
                <a:spcPct val="97000"/>
              </a:lnSpc>
            </a:pPr>
            <a:endParaRPr sz="100" dirty="0">
              <a:latin typeface="Arial" panose="020B0604020202020204"/>
              <a:ea typeface="Arial" panose="020B0604020202020204"/>
              <a:cs typeface="Arial" panose="020B0604020202020204"/>
            </a:endParaRPr>
          </a:p>
          <a:p>
            <a:pPr marL="12700" algn="l" rtl="0" eaLnBrk="0">
              <a:lnSpc>
                <a:spcPct val="89000"/>
              </a:lnSpc>
            </a:pPr>
            <a:r>
              <a:rPr lang="en-US" sz="4400" b="1" kern="0" spc="-20" dirty="0">
                <a:solidFill>
                  <a:srgbClr val="FFFFFF">
                    <a:alpha val="100000"/>
                  </a:srgbClr>
                </a:solidFill>
                <a:latin typeface="Arial" panose="020B0604020202020204"/>
                <a:ea typeface="Arial" panose="020B0604020202020204"/>
                <a:cs typeface="Arial" panose="020B0604020202020204"/>
              </a:rPr>
              <a:t>5</a:t>
            </a:r>
            <a:r>
              <a:rPr sz="4400" b="1" kern="0" spc="-20" dirty="0">
                <a:solidFill>
                  <a:srgbClr val="FFFFFF">
                    <a:alpha val="100000"/>
                  </a:srgbClr>
                </a:solidFill>
                <a:latin typeface="Arial" panose="020B0604020202020204"/>
                <a:ea typeface="Arial" panose="020B0604020202020204"/>
                <a:cs typeface="Arial" panose="020B0604020202020204"/>
              </a:rPr>
              <a:t>.</a:t>
            </a:r>
            <a:r>
              <a:rPr sz="4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关于</a:t>
            </a:r>
            <a:r>
              <a:rPr lang="zh-CN" altLang="en-US" sz="4400" b="1" dirty="0">
                <a:solidFill>
                  <a:schemeClr val="bg1"/>
                </a:solidFill>
                <a:latin typeface="微软雅黑" panose="020B0503020204020204" charset="-122"/>
                <a:ea typeface="微软雅黑" panose="020B0503020204020204" charset="-122"/>
                <a:cs typeface="微软雅黑" panose="020B0503020204020204" charset="-122"/>
                <a:sym typeface="+mn-ea"/>
              </a:rPr>
              <a:t>弘慧（杭州）新能源科技</a:t>
            </a:r>
            <a:endParaRPr lang="zh-CN" altLang="en-US" sz="4400" b="1" baseline="23000" dirty="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1112" name="textbox 1112"/>
          <p:cNvSpPr/>
          <p:nvPr/>
        </p:nvSpPr>
        <p:spPr>
          <a:xfrm>
            <a:off x="11805856" y="6836854"/>
            <a:ext cx="90169" cy="127635"/>
          </a:xfrm>
          <a:prstGeom prst="rect">
            <a:avLst/>
          </a:prstGeom>
          <a:noFill/>
          <a:ln w="0" cap="flat">
            <a:noFill/>
            <a:prstDash val="solid"/>
            <a:miter lim="0"/>
          </a:ln>
        </p:spPr>
        <p:txBody>
          <a:bodyPr vert="horz" wrap="square" lIns="0" tIns="0" rIns="0" bIns="0"/>
          <a:lstStyle/>
          <a:p>
            <a:pPr algn="l" rtl="0" eaLnBrk="0">
              <a:lnSpc>
                <a:spcPct val="81000"/>
              </a:lnSpc>
            </a:pPr>
            <a:endParaRPr sz="100" dirty="0">
              <a:latin typeface="Arial" panose="020B0604020202020204"/>
              <a:ea typeface="Arial" panose="020B0604020202020204"/>
              <a:cs typeface="Arial" panose="020B0604020202020204"/>
            </a:endParaRPr>
          </a:p>
          <a:p>
            <a:pPr algn="r" rtl="0" eaLnBrk="0">
              <a:lnSpc>
                <a:spcPct val="67000"/>
              </a:lnSpc>
            </a:pPr>
            <a:r>
              <a:rPr sz="1000" kern="0" spc="-20" dirty="0">
                <a:solidFill>
                  <a:srgbClr val="898989">
                    <a:alpha val="100000"/>
                  </a:srgbClr>
                </a:solidFill>
                <a:latin typeface="Calibri" panose="020F0502020204030204"/>
                <a:ea typeface="Calibri" panose="020F0502020204030204"/>
                <a:cs typeface="Calibri" panose="020F0502020204030204"/>
              </a:rPr>
              <a:t>1</a:t>
            </a:r>
            <a:endParaRPr sz="1000" dirty="0">
              <a:latin typeface="Calibri" panose="020F0502020204030204"/>
              <a:ea typeface="Calibri" panose="020F0502020204030204"/>
              <a:cs typeface="Calibri" panose="020F0502020204030204"/>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4" name="rect 1284"/>
          <p:cNvSpPr/>
          <p:nvPr/>
        </p:nvSpPr>
        <p:spPr>
          <a:xfrm>
            <a:off x="81280" y="0"/>
            <a:ext cx="12858750" cy="7232650"/>
          </a:xfrm>
          <a:prstGeom prst="rect">
            <a:avLst/>
          </a:prstGeom>
          <a:solidFill>
            <a:schemeClr val="accent5"/>
          </a:solidFill>
          <a:ln w="0" cap="flat">
            <a:noFill/>
            <a:prstDash val="solid"/>
            <a:miter lim="0"/>
          </a:ln>
        </p:spPr>
        <p:txBody>
          <a:bodyPr rtlCol="0"/>
          <a:lstStyle/>
          <a:p>
            <a:pPr algn="ctr"/>
            <a:endParaRPr lang="zh-CN" altLang="en-US"/>
          </a:p>
        </p:txBody>
      </p:sp>
      <p:sp>
        <p:nvSpPr>
          <p:cNvPr id="1286" name="textbox 1286"/>
          <p:cNvSpPr/>
          <p:nvPr/>
        </p:nvSpPr>
        <p:spPr>
          <a:xfrm>
            <a:off x="518154" y="805063"/>
            <a:ext cx="11668759" cy="5758179"/>
          </a:xfrm>
          <a:prstGeom prst="rect">
            <a:avLst/>
          </a:prstGeom>
          <a:noFill/>
          <a:ln w="0" cap="flat">
            <a:noFill/>
            <a:prstDash val="solid"/>
            <a:miter lim="0"/>
          </a:ln>
        </p:spPr>
        <p:txBody>
          <a:bodyPr vert="horz" wrap="square" lIns="0" tIns="0" rIns="0" bIns="0"/>
          <a:lstStyle/>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15000"/>
              </a:lnSpc>
            </a:pPr>
            <a:endParaRPr sz="1000" dirty="0">
              <a:latin typeface="Arial" panose="020B0604020202020204"/>
              <a:ea typeface="Arial" panose="020B0604020202020204"/>
              <a:cs typeface="Arial" panose="020B0604020202020204"/>
            </a:endParaRPr>
          </a:p>
          <a:p>
            <a:pPr marL="4267200" algn="l" rtl="0" eaLnBrk="0">
              <a:lnSpc>
                <a:spcPts val="7915"/>
              </a:lnSpc>
              <a:spcBef>
                <a:spcPts val="1780"/>
              </a:spcBef>
            </a:pPr>
            <a:r>
              <a:rPr lang="en-US" sz="59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59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谢  谢！</a:t>
            </a:r>
            <a:endParaRPr sz="5900" dirty="0">
              <a:latin typeface="微软雅黑" panose="020B0503020204020204" charset="-122"/>
              <a:ea typeface="微软雅黑" panose="020B0503020204020204" charset="-122"/>
              <a:cs typeface="微软雅黑" panose="020B0503020204020204" charset="-122"/>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marL="8204835" algn="l" rtl="0" eaLnBrk="0">
              <a:lnSpc>
                <a:spcPct val="88000"/>
              </a:lnSpc>
              <a:spcBef>
                <a:spcPts val="450"/>
              </a:spcBef>
            </a:pPr>
            <a:endParaRPr sz="1500" dirty="0">
              <a:latin typeface="微软雅黑" panose="020B0503020204020204" charset="-122"/>
              <a:ea typeface="微软雅黑" panose="020B0503020204020204" charset="-122"/>
              <a:cs typeface="微软雅黑" panose="020B0503020204020204" charset="-122"/>
            </a:endParaRPr>
          </a:p>
        </p:txBody>
      </p:sp>
      <p:pic>
        <p:nvPicPr>
          <p:cNvPr id="2" name="图片 1"/>
          <p:cNvPicPr>
            <a:picLocks noChangeAspect="1"/>
          </p:cNvPicPr>
          <p:nvPr/>
        </p:nvPicPr>
        <p:blipFill>
          <a:blip r:embed="rId1"/>
          <a:stretch>
            <a:fillRect/>
          </a:stretch>
        </p:blipFill>
        <p:spPr>
          <a:xfrm>
            <a:off x="5691505" y="3747770"/>
            <a:ext cx="1638300" cy="1638300"/>
          </a:xfrm>
          <a:prstGeom prst="rect">
            <a:avLst/>
          </a:prstGeom>
        </p:spPr>
      </p:pic>
      <p:sp>
        <p:nvSpPr>
          <p:cNvPr id="3" name="文本框 2"/>
          <p:cNvSpPr txBox="1"/>
          <p:nvPr/>
        </p:nvSpPr>
        <p:spPr>
          <a:xfrm>
            <a:off x="8668385" y="5386070"/>
            <a:ext cx="3217545" cy="1014730"/>
          </a:xfrm>
          <a:prstGeom prst="rect">
            <a:avLst/>
          </a:prstGeom>
          <a:noFill/>
        </p:spPr>
        <p:txBody>
          <a:bodyPr wrap="square" rtlCol="0">
            <a:spAutoFit/>
          </a:bodyPr>
          <a:p>
            <a:r>
              <a:rPr lang="zh-CN" altLang="en-US" sz="2000" b="1">
                <a:solidFill>
                  <a:schemeClr val="bg1"/>
                </a:solidFill>
              </a:rPr>
              <a:t>地址：浙江省杭州市萧山区北干街道商城北路</a:t>
            </a:r>
            <a:r>
              <a:rPr lang="en-US" altLang="zh-CN" sz="2000" b="1">
                <a:solidFill>
                  <a:schemeClr val="bg1"/>
                </a:solidFill>
              </a:rPr>
              <a:t>135</a:t>
            </a:r>
            <a:r>
              <a:rPr lang="zh-CN" altLang="en-US" sz="2000" b="1">
                <a:solidFill>
                  <a:schemeClr val="bg1"/>
                </a:solidFill>
                <a:ea typeface="宋体" panose="02010600030101010101" pitchFamily="2" charset="-122"/>
              </a:rPr>
              <a:t>号</a:t>
            </a:r>
            <a:endParaRPr lang="zh-CN" altLang="en-US" sz="2000" b="1">
              <a:solidFill>
                <a:schemeClr val="bg1"/>
              </a:solidFill>
              <a:ea typeface="宋体" panose="02010600030101010101" pitchFamily="2" charset="-122"/>
            </a:endParaRPr>
          </a:p>
          <a:p>
            <a:r>
              <a:rPr lang="zh-CN" altLang="en-US" sz="2000" b="1">
                <a:solidFill>
                  <a:schemeClr val="bg1"/>
                </a:solidFill>
                <a:ea typeface="宋体" panose="02010600030101010101" pitchFamily="2" charset="-122"/>
              </a:rPr>
              <a:t>电话：</a:t>
            </a:r>
            <a:r>
              <a:rPr lang="en-US" altLang="zh-CN" sz="2000" b="1">
                <a:solidFill>
                  <a:schemeClr val="bg1"/>
                </a:solidFill>
                <a:ea typeface="宋体" panose="02010600030101010101" pitchFamily="2" charset="-122"/>
              </a:rPr>
              <a:t>0571-82239898</a:t>
            </a:r>
            <a:endParaRPr lang="en-US" altLang="zh-CN" sz="2000" b="1">
              <a:solidFill>
                <a:schemeClr val="bg1"/>
              </a:solidFill>
              <a:ea typeface="宋体" panose="02010600030101010101" pitchFamily="2" charset="-122"/>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satMod val="110000"/>
                <a:lumMod val="105000"/>
                <a:tint val="67000"/>
              </a:schemeClr>
            </a:gs>
            <a:gs pos="50000">
              <a:schemeClr val="phClr">
                <a:lumMod val="105000"/>
                <a:satMod val="103000"/>
                <a:tint val="73000"/>
              </a:schemeClr>
            </a:gs>
            <a:gs pos="100000">
              <a:schemeClr val="phClr">
                <a:satMod val="105000"/>
                <a:lumMod val="109000"/>
                <a:tint val="81000"/>
              </a:schemeClr>
            </a:gs>
          </a:gsLst>
          <a:lin ang="5400000" scaled="0"/>
        </a:gradFill>
        <a:gradFill rotWithShape="1">
          <a:gsLst>
            <a:gs pos="0">
              <a:schemeClr val="phClr">
                <a:satMod val="103000"/>
                <a:lumMod val="102000"/>
                <a:shade val="94000"/>
              </a:schemeClr>
            </a:gs>
            <a:gs pos="50000">
              <a:schemeClr val="phClr">
                <a:lumMod val="110000"/>
                <a:satMod val="100000"/>
                <a:tint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10382</Words>
  <Application>WPS 演示</Application>
  <PresentationFormat/>
  <Paragraphs>1824</Paragraphs>
  <Slides>43</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43</vt:i4>
      </vt:variant>
    </vt:vector>
  </HeadingPairs>
  <TitlesOfParts>
    <vt:vector size="56" baseType="lpstr">
      <vt:lpstr>Arial</vt:lpstr>
      <vt:lpstr>宋体</vt:lpstr>
      <vt:lpstr>Wingdings</vt:lpstr>
      <vt:lpstr>Arial</vt:lpstr>
      <vt:lpstr>微软雅黑</vt:lpstr>
      <vt:lpstr>Impact</vt:lpstr>
      <vt:lpstr>Wingdings</vt:lpstr>
      <vt:lpstr>Arial Unicode MS</vt:lpstr>
      <vt:lpstr>Calibri</vt:lpstr>
      <vt:lpstr>Comic Sans MS</vt:lpstr>
      <vt:lpstr>Calibri</vt:lpstr>
      <vt:lpstr>Times New Roman</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余建军</cp:lastModifiedBy>
  <cp:revision>13</cp:revision>
  <dcterms:created xsi:type="dcterms:W3CDTF">2026-05-06T07:03:00Z</dcterms:created>
  <dcterms:modified xsi:type="dcterms:W3CDTF">2026-05-06T12:16:02Z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O">
    <vt:lpwstr>wqlLaW5nc29mdCBQREYgdG8gV1BTIDEyMA</vt:lpwstr>
  </property>
  <property fmtid="{D5CDD505-2E9C-101B-9397-08002B2CF9AE}" pid="3" name="Created">
    <vt:filetime>2026-05-07T19:37:31Z</vt:filetime>
  </property>
  <property fmtid="{D5CDD505-2E9C-101B-9397-08002B2CF9AE}" pid="4" name="KSOProductBuildVer">
    <vt:lpwstr>2052-12.1.0.20784</vt:lpwstr>
  </property>
  <property fmtid="{D5CDD505-2E9C-101B-9397-08002B2CF9AE}" pid="5" name="ICV">
    <vt:lpwstr>8CD600F0368144B38FDA025A950ED5DB_13</vt:lpwstr>
  </property>
</Properties>
</file>